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271" r:id="rId5"/>
    <p:sldId id="481" r:id="rId6"/>
    <p:sldId id="482" r:id="rId7"/>
    <p:sldId id="493" r:id="rId8"/>
    <p:sldId id="294" r:id="rId9"/>
    <p:sldId id="483" r:id="rId10"/>
    <p:sldId id="484" r:id="rId11"/>
    <p:sldId id="302" r:id="rId12"/>
    <p:sldId id="478" r:id="rId13"/>
    <p:sldId id="495" r:id="rId14"/>
    <p:sldId id="485" r:id="rId15"/>
    <p:sldId id="491" r:id="rId16"/>
    <p:sldId id="507" r:id="rId17"/>
    <p:sldId id="516" r:id="rId18"/>
    <p:sldId id="517" r:id="rId19"/>
    <p:sldId id="518" r:id="rId20"/>
    <p:sldId id="508" r:id="rId21"/>
    <p:sldId id="509" r:id="rId22"/>
    <p:sldId id="519" r:id="rId23"/>
    <p:sldId id="514" r:id="rId24"/>
    <p:sldId id="515" r:id="rId25"/>
    <p:sldId id="524" r:id="rId26"/>
    <p:sldId id="496" r:id="rId27"/>
    <p:sldId id="513" r:id="rId28"/>
    <p:sldId id="512" r:id="rId29"/>
    <p:sldId id="486" r:id="rId30"/>
    <p:sldId id="523" r:id="rId31"/>
    <p:sldId id="506" r:id="rId32"/>
    <p:sldId id="520" r:id="rId33"/>
    <p:sldId id="521" r:id="rId34"/>
    <p:sldId id="490" r:id="rId35"/>
    <p:sldId id="522" r:id="rId36"/>
    <p:sldId id="497" r:id="rId37"/>
    <p:sldId id="488" r:id="rId38"/>
    <p:sldId id="501" r:id="rId39"/>
    <p:sldId id="502" r:id="rId40"/>
    <p:sldId id="498" r:id="rId41"/>
    <p:sldId id="487" r:id="rId42"/>
    <p:sldId id="489" r:id="rId43"/>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112"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112"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112"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112"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112"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112"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112"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112"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D. Geoffroy" initials="MDG" lastIdx="2" clrIdx="0"/>
  <p:cmAuthor id="1" name="Michael T. Rhodes" initials="MTR" lastIdx="9" clrIdx="1"/>
  <p:cmAuthor id="2" name="Sean M. Owen" initials="SO" lastIdx="13" clrIdx="2"/>
  <p:cmAuthor id="3" name="Demers, Tina" initials="DT" lastIdx="2" clrIdx="3">
    <p:extLst>
      <p:ext uri="{19B8F6BF-5375-455C-9EA6-DF929625EA0E}">
        <p15:presenceInfo xmlns:p15="http://schemas.microsoft.com/office/powerpoint/2012/main" userId="S-1-5-21-128856247-2104053929-1691616715-7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a:srgbClr val="CC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4F47A-43A8-4763-883D-CD0AE684A703}" v="1" dt="2025-07-10T15:35:36.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85560" autoAdjust="0"/>
  </p:normalViewPr>
  <p:slideViewPr>
    <p:cSldViewPr>
      <p:cViewPr varScale="1">
        <p:scale>
          <a:sx n="85" d="100"/>
          <a:sy n="85" d="100"/>
        </p:scale>
        <p:origin x="924" y="96"/>
      </p:cViewPr>
      <p:guideLst>
        <p:guide orient="horz" pos="2160"/>
        <p:guide pos="2880"/>
      </p:guideLst>
    </p:cSldViewPr>
  </p:slideViewPr>
  <p:outlineViewPr>
    <p:cViewPr>
      <p:scale>
        <a:sx n="33" d="100"/>
        <a:sy n="33" d="100"/>
      </p:scale>
      <p:origin x="0" y="11568"/>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1" d="100"/>
          <a:sy n="81" d="100"/>
        </p:scale>
        <p:origin x="2117"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Jr, Richard" userId="f5e4f201-a802-49a0-9a80-573d525c9ae4" providerId="ADAL" clId="{B904F47A-43A8-4763-883D-CD0AE684A703}"/>
    <pc:docChg chg="custSel modSld">
      <pc:chgData name="BaileyJr, Richard" userId="f5e4f201-a802-49a0-9a80-573d525c9ae4" providerId="ADAL" clId="{B904F47A-43A8-4763-883D-CD0AE684A703}" dt="2025-07-10T15:37:14.193" v="62" actId="20577"/>
      <pc:docMkLst>
        <pc:docMk/>
      </pc:docMkLst>
      <pc:sldChg chg="modSp mod">
        <pc:chgData name="BaileyJr, Richard" userId="f5e4f201-a802-49a0-9a80-573d525c9ae4" providerId="ADAL" clId="{B904F47A-43A8-4763-883D-CD0AE684A703}" dt="2025-07-10T15:35:39.438" v="56" actId="20577"/>
        <pc:sldMkLst>
          <pc:docMk/>
          <pc:sldMk cId="1422031216" sldId="482"/>
        </pc:sldMkLst>
        <pc:spChg chg="mod">
          <ac:chgData name="BaileyJr, Richard" userId="f5e4f201-a802-49a0-9a80-573d525c9ae4" providerId="ADAL" clId="{B904F47A-43A8-4763-883D-CD0AE684A703}" dt="2025-07-10T15:35:39.438" v="56" actId="20577"/>
          <ac:spMkLst>
            <pc:docMk/>
            <pc:sldMk cId="1422031216" sldId="482"/>
            <ac:spMk id="3" creationId="{37A4EBA3-A275-24AF-AE53-B786F8AF1BD2}"/>
          </ac:spMkLst>
        </pc:spChg>
      </pc:sldChg>
      <pc:sldChg chg="modSp mod">
        <pc:chgData name="BaileyJr, Richard" userId="f5e4f201-a802-49a0-9a80-573d525c9ae4" providerId="ADAL" clId="{B904F47A-43A8-4763-883D-CD0AE684A703}" dt="2025-07-10T15:37:14.193" v="62" actId="20577"/>
        <pc:sldMkLst>
          <pc:docMk/>
          <pc:sldMk cId="1760471154" sldId="489"/>
        </pc:sldMkLst>
        <pc:spChg chg="mod">
          <ac:chgData name="BaileyJr, Richard" userId="f5e4f201-a802-49a0-9a80-573d525c9ae4" providerId="ADAL" clId="{B904F47A-43A8-4763-883D-CD0AE684A703}" dt="2025-07-10T15:37:14.193" v="62" actId="20577"/>
          <ac:spMkLst>
            <pc:docMk/>
            <pc:sldMk cId="1760471154" sldId="489"/>
            <ac:spMk id="3" creationId="{E80DD1E5-BFB3-F958-C390-1D841382D070}"/>
          </ac:spMkLst>
        </pc:spChg>
      </pc:sldChg>
      <pc:sldChg chg="modSp mod">
        <pc:chgData name="BaileyJr, Richard" userId="f5e4f201-a802-49a0-9a80-573d525c9ae4" providerId="ADAL" clId="{B904F47A-43A8-4763-883D-CD0AE684A703}" dt="2025-07-10T15:37:04.929" v="61" actId="20577"/>
        <pc:sldMkLst>
          <pc:docMk/>
          <pc:sldMk cId="3410404621" sldId="501"/>
        </pc:sldMkLst>
        <pc:spChg chg="mod">
          <ac:chgData name="BaileyJr, Richard" userId="f5e4f201-a802-49a0-9a80-573d525c9ae4" providerId="ADAL" clId="{B904F47A-43A8-4763-883D-CD0AE684A703}" dt="2025-07-10T15:37:04.929" v="61" actId="20577"/>
          <ac:spMkLst>
            <pc:docMk/>
            <pc:sldMk cId="3410404621" sldId="501"/>
            <ac:spMk id="3" creationId="{4D58A92F-C14F-4B08-5BE9-DDCE32E75C31}"/>
          </ac:spMkLst>
        </pc:spChg>
      </pc:sldChg>
      <pc:sldChg chg="modSp mod">
        <pc:chgData name="BaileyJr, Richard" userId="f5e4f201-a802-49a0-9a80-573d525c9ae4" providerId="ADAL" clId="{B904F47A-43A8-4763-883D-CD0AE684A703}" dt="2025-07-10T15:36:42.384" v="59" actId="20577"/>
        <pc:sldMkLst>
          <pc:docMk/>
          <pc:sldMk cId="470536703" sldId="506"/>
        </pc:sldMkLst>
        <pc:spChg chg="mod">
          <ac:chgData name="BaileyJr, Richard" userId="f5e4f201-a802-49a0-9a80-573d525c9ae4" providerId="ADAL" clId="{B904F47A-43A8-4763-883D-CD0AE684A703}" dt="2025-07-10T15:36:42.384" v="59" actId="20577"/>
          <ac:spMkLst>
            <pc:docMk/>
            <pc:sldMk cId="470536703" sldId="506"/>
            <ac:spMk id="3" creationId="{53F8F6FA-3311-C435-ED5C-BC0F3E2A3479}"/>
          </ac:spMkLst>
        </pc:spChg>
      </pc:sldChg>
      <pc:sldChg chg="modSp mod">
        <pc:chgData name="BaileyJr, Richard" userId="f5e4f201-a802-49a0-9a80-573d525c9ae4" providerId="ADAL" clId="{B904F47A-43A8-4763-883D-CD0AE684A703}" dt="2025-07-10T15:36:13.054" v="57" actId="20577"/>
        <pc:sldMkLst>
          <pc:docMk/>
          <pc:sldMk cId="4035855473" sldId="508"/>
        </pc:sldMkLst>
        <pc:spChg chg="mod">
          <ac:chgData name="BaileyJr, Richard" userId="f5e4f201-a802-49a0-9a80-573d525c9ae4" providerId="ADAL" clId="{B904F47A-43A8-4763-883D-CD0AE684A703}" dt="2025-07-10T15:36:13.054" v="57" actId="20577"/>
          <ac:spMkLst>
            <pc:docMk/>
            <pc:sldMk cId="4035855473" sldId="508"/>
            <ac:spMk id="3" creationId="{3A775F9C-C6FC-C880-3E92-CFCD7C21988F}"/>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spirits\data\HQ\Administrators\24-25%20Budget\Commerce\FY23%20Data%20Used%20for%20Commerce%20Comm%20Presentation%20(version%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30"/>
      <c:rotY val="180"/>
      <c:rAngAx val="0"/>
    </c:view3D>
    <c:floor>
      <c:thickness val="0"/>
    </c:floor>
    <c:sideWall>
      <c:thickness val="0"/>
    </c:sideWall>
    <c:backWall>
      <c:thickness val="0"/>
    </c:backWall>
    <c:plotArea>
      <c:layout>
        <c:manualLayout>
          <c:layoutTarget val="inner"/>
          <c:xMode val="edge"/>
          <c:yMode val="edge"/>
          <c:x val="8.9652564615863711E-3"/>
          <c:y val="0"/>
          <c:w val="0.93597592983803857"/>
          <c:h val="0.89668096366003025"/>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Verdana" panose="020B0604030504040204" pitchFamily="34" charset="0"/>
                <a:ea typeface="Verdana" panose="020B0604030504040204" pitchFamily="34" charset="0"/>
                <a:cs typeface="Verdana" panose="020B0604030504040204" pitchFamily="34" charset="0"/>
              </a:defRPr>
            </a:pPr>
            <a:r>
              <a:rPr lang="en-US" sz="1800">
                <a:latin typeface="Verdana" panose="020B0604030504040204" pitchFamily="34" charset="0"/>
                <a:ea typeface="Verdana" panose="020B0604030504040204" pitchFamily="34" charset="0"/>
                <a:cs typeface="Verdana" panose="020B0604030504040204" pitchFamily="34" charset="0"/>
              </a:rPr>
              <a:t>Net Profit 1935 to 2023*</a:t>
            </a:r>
          </a:p>
        </c:rich>
      </c:tx>
      <c:overlay val="0"/>
    </c:title>
    <c:autoTitleDeleted val="0"/>
    <c:plotArea>
      <c:layout/>
      <c:lineChart>
        <c:grouping val="standard"/>
        <c:varyColors val="0"/>
        <c:ser>
          <c:idx val="0"/>
          <c:order val="0"/>
          <c:tx>
            <c:strRef>
              <c:f>NLP!$U$3</c:f>
              <c:strCache>
                <c:ptCount val="1"/>
                <c:pt idx="0">
                  <c:v>Net Profit</c:v>
                </c:pt>
              </c:strCache>
            </c:strRef>
          </c:tx>
          <c:cat>
            <c:numRef>
              <c:f>NLP!$C$4:$C$92</c:f>
              <c:numCache>
                <c:formatCode>yyyy</c:formatCode>
                <c:ptCount val="89"/>
                <c:pt idx="0">
                  <c:v>12965</c:v>
                </c:pt>
                <c:pt idx="1">
                  <c:v>13331</c:v>
                </c:pt>
                <c:pt idx="2">
                  <c:v>13696</c:v>
                </c:pt>
                <c:pt idx="3">
                  <c:v>14061</c:v>
                </c:pt>
                <c:pt idx="4">
                  <c:v>14426</c:v>
                </c:pt>
                <c:pt idx="5">
                  <c:v>14792</c:v>
                </c:pt>
                <c:pt idx="6">
                  <c:v>15157</c:v>
                </c:pt>
                <c:pt idx="7">
                  <c:v>15522</c:v>
                </c:pt>
                <c:pt idx="8">
                  <c:v>15887</c:v>
                </c:pt>
                <c:pt idx="9">
                  <c:v>16253</c:v>
                </c:pt>
                <c:pt idx="10">
                  <c:v>16618</c:v>
                </c:pt>
                <c:pt idx="11">
                  <c:v>16983</c:v>
                </c:pt>
                <c:pt idx="12">
                  <c:v>17348</c:v>
                </c:pt>
                <c:pt idx="13">
                  <c:v>17714</c:v>
                </c:pt>
                <c:pt idx="14">
                  <c:v>18079</c:v>
                </c:pt>
                <c:pt idx="15">
                  <c:v>18444</c:v>
                </c:pt>
                <c:pt idx="16">
                  <c:v>18809</c:v>
                </c:pt>
                <c:pt idx="17">
                  <c:v>19175</c:v>
                </c:pt>
                <c:pt idx="18">
                  <c:v>19540</c:v>
                </c:pt>
                <c:pt idx="19">
                  <c:v>19905</c:v>
                </c:pt>
                <c:pt idx="20">
                  <c:v>20270</c:v>
                </c:pt>
                <c:pt idx="21">
                  <c:v>20636</c:v>
                </c:pt>
                <c:pt idx="22">
                  <c:v>21001</c:v>
                </c:pt>
                <c:pt idx="23">
                  <c:v>21366</c:v>
                </c:pt>
                <c:pt idx="24">
                  <c:v>21731</c:v>
                </c:pt>
                <c:pt idx="25">
                  <c:v>22097</c:v>
                </c:pt>
                <c:pt idx="26">
                  <c:v>22462</c:v>
                </c:pt>
                <c:pt idx="27">
                  <c:v>22827</c:v>
                </c:pt>
                <c:pt idx="28">
                  <c:v>23192</c:v>
                </c:pt>
                <c:pt idx="29">
                  <c:v>23558</c:v>
                </c:pt>
                <c:pt idx="30">
                  <c:v>23923</c:v>
                </c:pt>
                <c:pt idx="31">
                  <c:v>24288</c:v>
                </c:pt>
                <c:pt idx="32">
                  <c:v>24653</c:v>
                </c:pt>
                <c:pt idx="33">
                  <c:v>25019</c:v>
                </c:pt>
                <c:pt idx="34">
                  <c:v>25384</c:v>
                </c:pt>
                <c:pt idx="35">
                  <c:v>25749</c:v>
                </c:pt>
                <c:pt idx="36">
                  <c:v>26114</c:v>
                </c:pt>
                <c:pt idx="37">
                  <c:v>26480</c:v>
                </c:pt>
                <c:pt idx="38">
                  <c:v>26845</c:v>
                </c:pt>
                <c:pt idx="39">
                  <c:v>27210</c:v>
                </c:pt>
                <c:pt idx="40">
                  <c:v>27575</c:v>
                </c:pt>
                <c:pt idx="41">
                  <c:v>27941</c:v>
                </c:pt>
                <c:pt idx="42">
                  <c:v>28306</c:v>
                </c:pt>
                <c:pt idx="43">
                  <c:v>28671</c:v>
                </c:pt>
                <c:pt idx="44">
                  <c:v>29036</c:v>
                </c:pt>
                <c:pt idx="45">
                  <c:v>29402</c:v>
                </c:pt>
                <c:pt idx="46">
                  <c:v>29767</c:v>
                </c:pt>
                <c:pt idx="47">
                  <c:v>30132</c:v>
                </c:pt>
                <c:pt idx="48">
                  <c:v>30497</c:v>
                </c:pt>
                <c:pt idx="49">
                  <c:v>30863</c:v>
                </c:pt>
                <c:pt idx="50">
                  <c:v>31228</c:v>
                </c:pt>
                <c:pt idx="51">
                  <c:v>31593</c:v>
                </c:pt>
                <c:pt idx="52">
                  <c:v>31958</c:v>
                </c:pt>
                <c:pt idx="53">
                  <c:v>32324</c:v>
                </c:pt>
                <c:pt idx="54">
                  <c:v>32689</c:v>
                </c:pt>
                <c:pt idx="55">
                  <c:v>33054</c:v>
                </c:pt>
                <c:pt idx="56">
                  <c:v>33419</c:v>
                </c:pt>
                <c:pt idx="57">
                  <c:v>33785</c:v>
                </c:pt>
                <c:pt idx="58">
                  <c:v>34150</c:v>
                </c:pt>
                <c:pt idx="59">
                  <c:v>34515</c:v>
                </c:pt>
                <c:pt idx="60">
                  <c:v>34880</c:v>
                </c:pt>
                <c:pt idx="61">
                  <c:v>35246</c:v>
                </c:pt>
                <c:pt idx="62">
                  <c:v>35611</c:v>
                </c:pt>
                <c:pt idx="63">
                  <c:v>35976</c:v>
                </c:pt>
                <c:pt idx="64">
                  <c:v>36341</c:v>
                </c:pt>
                <c:pt idx="65">
                  <c:v>36707</c:v>
                </c:pt>
                <c:pt idx="66">
                  <c:v>37072</c:v>
                </c:pt>
                <c:pt idx="67">
                  <c:v>37437</c:v>
                </c:pt>
                <c:pt idx="68">
                  <c:v>37802</c:v>
                </c:pt>
                <c:pt idx="69">
                  <c:v>38168</c:v>
                </c:pt>
                <c:pt idx="70">
                  <c:v>38533</c:v>
                </c:pt>
                <c:pt idx="71">
                  <c:v>38898</c:v>
                </c:pt>
                <c:pt idx="72">
                  <c:v>39263</c:v>
                </c:pt>
                <c:pt idx="73">
                  <c:v>39629</c:v>
                </c:pt>
                <c:pt idx="74">
                  <c:v>39994</c:v>
                </c:pt>
                <c:pt idx="75">
                  <c:v>40359</c:v>
                </c:pt>
                <c:pt idx="76">
                  <c:v>40724</c:v>
                </c:pt>
                <c:pt idx="77">
                  <c:v>41090</c:v>
                </c:pt>
                <c:pt idx="78">
                  <c:v>41455</c:v>
                </c:pt>
                <c:pt idx="79">
                  <c:v>41820</c:v>
                </c:pt>
                <c:pt idx="80">
                  <c:v>42185</c:v>
                </c:pt>
                <c:pt idx="81">
                  <c:v>42551</c:v>
                </c:pt>
                <c:pt idx="82">
                  <c:v>42916</c:v>
                </c:pt>
                <c:pt idx="83">
                  <c:v>43281</c:v>
                </c:pt>
                <c:pt idx="84">
                  <c:v>43647</c:v>
                </c:pt>
                <c:pt idx="85">
                  <c:v>44014</c:v>
                </c:pt>
                <c:pt idx="86">
                  <c:v>44380</c:v>
                </c:pt>
                <c:pt idx="87">
                  <c:v>44746</c:v>
                </c:pt>
                <c:pt idx="88">
                  <c:v>45107</c:v>
                </c:pt>
              </c:numCache>
            </c:numRef>
          </c:cat>
          <c:val>
            <c:numRef>
              <c:f>NLP!$U$4:$U$92</c:f>
              <c:numCache>
                <c:formatCode>#,##0_);\(#,##0\)</c:formatCode>
                <c:ptCount val="89"/>
                <c:pt idx="0">
                  <c:v>678055.71999999986</c:v>
                </c:pt>
                <c:pt idx="1">
                  <c:v>1138865.6299999999</c:v>
                </c:pt>
                <c:pt idx="2">
                  <c:v>1629841.2599999998</c:v>
                </c:pt>
                <c:pt idx="3">
                  <c:v>1587110.1</c:v>
                </c:pt>
                <c:pt idx="4">
                  <c:v>1666991.2800000003</c:v>
                </c:pt>
                <c:pt idx="5">
                  <c:v>1809494.4899999998</c:v>
                </c:pt>
                <c:pt idx="6">
                  <c:v>1958620.5299999996</c:v>
                </c:pt>
                <c:pt idx="7">
                  <c:v>2406705.63</c:v>
                </c:pt>
                <c:pt idx="8">
                  <c:v>2664554.2499999991</c:v>
                </c:pt>
                <c:pt idx="9">
                  <c:v>2873614.4400000004</c:v>
                </c:pt>
                <c:pt idx="10">
                  <c:v>3031480.2100000023</c:v>
                </c:pt>
                <c:pt idx="11">
                  <c:v>3650978.9399999995</c:v>
                </c:pt>
                <c:pt idx="12">
                  <c:v>3926082.9000000008</c:v>
                </c:pt>
                <c:pt idx="13">
                  <c:v>3925273.9200000009</c:v>
                </c:pt>
                <c:pt idx="14">
                  <c:v>4025692.6099999989</c:v>
                </c:pt>
                <c:pt idx="15">
                  <c:v>4218467.9999999991</c:v>
                </c:pt>
                <c:pt idx="16">
                  <c:v>4643951.9200000009</c:v>
                </c:pt>
                <c:pt idx="17">
                  <c:v>4695613.0399999982</c:v>
                </c:pt>
                <c:pt idx="18">
                  <c:v>4808954.9400000004</c:v>
                </c:pt>
                <c:pt idx="19">
                  <c:v>4925013.3699999973</c:v>
                </c:pt>
                <c:pt idx="20">
                  <c:v>5124188.9799999967</c:v>
                </c:pt>
                <c:pt idx="21">
                  <c:v>5565607.379999999</c:v>
                </c:pt>
                <c:pt idx="22">
                  <c:v>6085372.1000000015</c:v>
                </c:pt>
                <c:pt idx="23">
                  <c:v>6386447.1200000001</c:v>
                </c:pt>
                <c:pt idx="24">
                  <c:v>6756042.0900000017</c:v>
                </c:pt>
                <c:pt idx="25">
                  <c:v>7316022.1399999987</c:v>
                </c:pt>
                <c:pt idx="26">
                  <c:v>7768948.4500000011</c:v>
                </c:pt>
                <c:pt idx="27">
                  <c:v>8028520.9499999983</c:v>
                </c:pt>
                <c:pt idx="28">
                  <c:v>8312169.7899999972</c:v>
                </c:pt>
                <c:pt idx="29">
                  <c:v>8988985.1999999974</c:v>
                </c:pt>
                <c:pt idx="30">
                  <c:v>10295702.479999997</c:v>
                </c:pt>
                <c:pt idx="31">
                  <c:v>11712546.309999995</c:v>
                </c:pt>
                <c:pt idx="32">
                  <c:v>13892110.480000002</c:v>
                </c:pt>
                <c:pt idx="33">
                  <c:v>14594269.219999999</c:v>
                </c:pt>
                <c:pt idx="34">
                  <c:v>15970321.130000006</c:v>
                </c:pt>
                <c:pt idx="35">
                  <c:v>18501279.940000001</c:v>
                </c:pt>
                <c:pt idx="36">
                  <c:v>21405298.420000009</c:v>
                </c:pt>
                <c:pt idx="37">
                  <c:v>25134188.449999992</c:v>
                </c:pt>
                <c:pt idx="38">
                  <c:v>26209606.469999995</c:v>
                </c:pt>
                <c:pt idx="39">
                  <c:v>26473733.830000006</c:v>
                </c:pt>
                <c:pt idx="40">
                  <c:v>26518988.869999997</c:v>
                </c:pt>
                <c:pt idx="41">
                  <c:v>27753231.500000007</c:v>
                </c:pt>
                <c:pt idx="42">
                  <c:v>27309450.419999998</c:v>
                </c:pt>
                <c:pt idx="43">
                  <c:v>30391681.430000007</c:v>
                </c:pt>
                <c:pt idx="44">
                  <c:v>33834078.189999998</c:v>
                </c:pt>
                <c:pt idx="45">
                  <c:v>32156235.079999994</c:v>
                </c:pt>
                <c:pt idx="46">
                  <c:v>34925792.280000001</c:v>
                </c:pt>
                <c:pt idx="47">
                  <c:v>36780657</c:v>
                </c:pt>
                <c:pt idx="48">
                  <c:v>37928790</c:v>
                </c:pt>
                <c:pt idx="49">
                  <c:v>40626841</c:v>
                </c:pt>
                <c:pt idx="50">
                  <c:v>39080112</c:v>
                </c:pt>
                <c:pt idx="51">
                  <c:v>42547085</c:v>
                </c:pt>
                <c:pt idx="52">
                  <c:v>43753371</c:v>
                </c:pt>
                <c:pt idx="53">
                  <c:v>42307064</c:v>
                </c:pt>
                <c:pt idx="54">
                  <c:v>44698883</c:v>
                </c:pt>
                <c:pt idx="55">
                  <c:v>47054121</c:v>
                </c:pt>
                <c:pt idx="56">
                  <c:v>53008518</c:v>
                </c:pt>
                <c:pt idx="57">
                  <c:v>55585853</c:v>
                </c:pt>
                <c:pt idx="58">
                  <c:v>54196838</c:v>
                </c:pt>
                <c:pt idx="59">
                  <c:v>54632596</c:v>
                </c:pt>
                <c:pt idx="60" formatCode="_(&quot;$&quot;* #,##0_);_(&quot;$&quot;* \(#,##0\);_(&quot;$&quot;* &quot;-&quot;??_);_(@_)">
                  <c:v>54272929.120000005</c:v>
                </c:pt>
                <c:pt idx="61" formatCode="_(&quot;$&quot;* #,##0_);_(&quot;$&quot;* \(#,##0\);_(&quot;$&quot;* &quot;-&quot;??_);_(@_)">
                  <c:v>54624696</c:v>
                </c:pt>
                <c:pt idx="62" formatCode="_(&quot;$&quot;* #,##0_);_(&quot;$&quot;* \(#,##0\);_(&quot;$&quot;* &quot;-&quot;??_);_(@_)">
                  <c:v>62003059</c:v>
                </c:pt>
                <c:pt idx="63" formatCode="_(&quot;$&quot;* #,##0_);_(&quot;$&quot;* \(#,##0\);_(&quot;$&quot;* &quot;-&quot;??_);_(@_)">
                  <c:v>66397095</c:v>
                </c:pt>
                <c:pt idx="64" formatCode="_(&quot;$&quot;* #,##0_);_(&quot;$&quot;* \(#,##0\);_(&quot;$&quot;* &quot;-&quot;??_);_(@_)">
                  <c:v>68686588</c:v>
                </c:pt>
                <c:pt idx="65" formatCode="_(&quot;$&quot;* #,##0_);_(&quot;$&quot;* \(#,##0\);_(&quot;$&quot;* &quot;-&quot;??_);_(@_)">
                  <c:v>73779208</c:v>
                </c:pt>
                <c:pt idx="66" formatCode="_(&quot;$&quot;* #,##0_);_(&quot;$&quot;* \(#,##0\);_(&quot;$&quot;* &quot;-&quot;??_);_(@_)">
                  <c:v>77274613</c:v>
                </c:pt>
                <c:pt idx="67" formatCode="_(&quot;$&quot;* #,##0_);_(&quot;$&quot;* \(#,##0\);_(&quot;$&quot;* &quot;-&quot;??_);_(@_)">
                  <c:v>82601895</c:v>
                </c:pt>
                <c:pt idx="68" formatCode="_(&quot;$&quot;* #,##0_);_(&quot;$&quot;* \(#,##0\);_(&quot;$&quot;* &quot;-&quot;??_);_(@_)">
                  <c:v>85627495</c:v>
                </c:pt>
                <c:pt idx="69" formatCode="_(&quot;$&quot;* #,##0_);_(&quot;$&quot;* \(#,##0\);_(&quot;$&quot;* &quot;-&quot;??_);_(@_)">
                  <c:v>91419954</c:v>
                </c:pt>
                <c:pt idx="70" formatCode="_(&quot;$&quot;* #,##0_);_(&quot;$&quot;* \(#,##0\);_(&quot;$&quot;* &quot;-&quot;??_);_(@_)">
                  <c:v>96156975</c:v>
                </c:pt>
                <c:pt idx="71" formatCode="_(&quot;$&quot;* #,##0_);_(&quot;$&quot;* \(#,##0\);_(&quot;$&quot;* &quot;-&quot;??_);_(@_)">
                  <c:v>102583928</c:v>
                </c:pt>
                <c:pt idx="72" formatCode="_(&quot;$&quot;* #,##0_);_(&quot;$&quot;* \(#,##0\);_(&quot;$&quot;* &quot;-&quot;??_);_(@_)">
                  <c:v>105449317</c:v>
                </c:pt>
                <c:pt idx="73" formatCode="_(&quot;$&quot;* #,##0_);_(&quot;$&quot;* \(#,##0\);_(&quot;$&quot;* &quot;-&quot;??_);_(@_)">
                  <c:v>110249024</c:v>
                </c:pt>
                <c:pt idx="74" formatCode="_(&quot;$&quot;* #,##0_);_(&quot;$&quot;* \(#,##0\);_(&quot;$&quot;* &quot;-&quot;??_);_(@_)">
                  <c:v>121466034</c:v>
                </c:pt>
                <c:pt idx="75" formatCode="_(&quot;$&quot;* #,##0_);_(&quot;$&quot;* \(#,##0\);_(&quot;$&quot;* &quot;-&quot;??_);_(@_)">
                  <c:v>133262869</c:v>
                </c:pt>
                <c:pt idx="76" formatCode="_(&quot;$&quot;* #,##0_);_(&quot;$&quot;* \(#,##0\);_(&quot;$&quot;* &quot;-&quot;??_);_(@_)">
                  <c:v>138141397</c:v>
                </c:pt>
                <c:pt idx="77" formatCode="_(&quot;$&quot;* #,##0_);_(&quot;$&quot;* \(#,##0\);_(&quot;$&quot;* &quot;-&quot;??_);_(@_)">
                  <c:v>138655745</c:v>
                </c:pt>
                <c:pt idx="78" formatCode="_(&quot;$&quot;* #,##0_);_(&quot;$&quot;* \(#,##0\);_(&quot;$&quot;* &quot;-&quot;??_);_(@_)">
                  <c:v>145215530</c:v>
                </c:pt>
                <c:pt idx="79" formatCode="_(&quot;$&quot;* #,##0_);_(&quot;$&quot;* \(#,##0\);_(&quot;$&quot;* &quot;-&quot;??_);_(@_)">
                  <c:v>148654884</c:v>
                </c:pt>
                <c:pt idx="80" formatCode="_(&quot;$&quot;* #,##0_);_(&quot;$&quot;* \(#,##0\);_(&quot;$&quot;* &quot;-&quot;??_);_(@_)">
                  <c:v>152091958</c:v>
                </c:pt>
                <c:pt idx="81" formatCode="_(&quot;$&quot;* #,##0_);_(&quot;$&quot;* \(#,##0\);_(&quot;$&quot;* &quot;-&quot;??_);_(@_)">
                  <c:v>155988492.98000002</c:v>
                </c:pt>
                <c:pt idx="82" formatCode="_(&quot;$&quot;* #,##0_);_(&quot;$&quot;* \(#,##0\);_(&quot;$&quot;* &quot;-&quot;??_);_(@_)">
                  <c:v>156627665.00000003</c:v>
                </c:pt>
                <c:pt idx="83" formatCode="_(&quot;$&quot;* #,##0_);_(&quot;$&quot;* \(#,##0\);_(&quot;$&quot;* &quot;-&quot;??_);_(@_)">
                  <c:v>156006381.95999977</c:v>
                </c:pt>
                <c:pt idx="84" formatCode="_(&quot;$&quot;* #,##0_);_(&quot;$&quot;* \(#,##0\);_(&quot;$&quot;* &quot;-&quot;??_);_(@_)">
                  <c:v>155097792.99000004</c:v>
                </c:pt>
                <c:pt idx="85" formatCode="_(&quot;$&quot;* #,##0_);_(&quot;$&quot;* \(#,##0\);_(&quot;$&quot;* &quot;-&quot;??_);_(@_)">
                  <c:v>154616556.15000004</c:v>
                </c:pt>
                <c:pt idx="86">
                  <c:v>182451569</c:v>
                </c:pt>
                <c:pt idx="87">
                  <c:v>172556423</c:v>
                </c:pt>
                <c:pt idx="88">
                  <c:v>159028065.37000003</c:v>
                </c:pt>
              </c:numCache>
            </c:numRef>
          </c:val>
          <c:smooth val="0"/>
          <c:extLst>
            <c:ext xmlns:c16="http://schemas.microsoft.com/office/drawing/2014/chart" uri="{C3380CC4-5D6E-409C-BE32-E72D297353CC}">
              <c16:uniqueId val="{00000000-EF40-4F1F-BD8C-9B7DEEC564DC}"/>
            </c:ext>
          </c:extLst>
        </c:ser>
        <c:dLbls>
          <c:showLegendKey val="0"/>
          <c:showVal val="0"/>
          <c:showCatName val="0"/>
          <c:showSerName val="0"/>
          <c:showPercent val="0"/>
          <c:showBubbleSize val="0"/>
        </c:dLbls>
        <c:marker val="1"/>
        <c:smooth val="0"/>
        <c:axId val="141212672"/>
        <c:axId val="213151744"/>
      </c:lineChart>
      <c:dateAx>
        <c:axId val="141212672"/>
        <c:scaling>
          <c:orientation val="minMax"/>
          <c:max val="44927"/>
        </c:scaling>
        <c:delete val="0"/>
        <c:axPos val="b"/>
        <c:numFmt formatCode="yyyy" sourceLinked="1"/>
        <c:majorTickMark val="out"/>
        <c:minorTickMark val="none"/>
        <c:tickLblPos val="nextTo"/>
        <c:crossAx val="213151744"/>
        <c:crosses val="autoZero"/>
        <c:auto val="1"/>
        <c:lblOffset val="100"/>
        <c:baseTimeUnit val="years"/>
        <c:majorUnit val="4"/>
        <c:majorTimeUnit val="years"/>
      </c:dateAx>
      <c:valAx>
        <c:axId val="213151744"/>
        <c:scaling>
          <c:orientation val="minMax"/>
        </c:scaling>
        <c:delete val="0"/>
        <c:axPos val="l"/>
        <c:majorGridlines/>
        <c:numFmt formatCode="&quot;$&quot;#,##0" sourceLinked="0"/>
        <c:majorTickMark val="out"/>
        <c:minorTickMark val="none"/>
        <c:tickLblPos val="nextTo"/>
        <c:crossAx val="141212672"/>
        <c:crosses val="autoZero"/>
        <c:crossBetween val="between"/>
      </c:valAx>
    </c:plotArea>
    <c:plotVisOnly val="1"/>
    <c:dispBlanksAs val="gap"/>
    <c:showDLblsOverMax val="0"/>
  </c:chart>
  <c:spPr>
    <a:noFill/>
    <a:ln>
      <a:solidFill>
        <a:sysClr val="windowText" lastClr="000000"/>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A3BAF-05C9-4837-A874-9327349061B2}" type="doc">
      <dgm:prSet loTypeId="urn:microsoft.com/office/officeart/2005/8/layout/orgChart1" loCatId="hierarchy" qsTypeId="urn:microsoft.com/office/officeart/2005/8/quickstyle/simple3" qsCatId="simple" csTypeId="urn:microsoft.com/office/officeart/2005/8/colors/accent0_3" csCatId="mainScheme" phldr="1"/>
      <dgm:spPr/>
      <dgm:t>
        <a:bodyPr/>
        <a:lstStyle/>
        <a:p>
          <a:endParaRPr lang="en-US"/>
        </a:p>
      </dgm:t>
    </dgm:pt>
    <dgm:pt modelId="{58155AAF-4CE3-4532-8D28-E874B18066A1}">
      <dgm:prSet custT="1"/>
      <dgm:spPr>
        <a:ln>
          <a:no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effectLst/>
              <a:latin typeface="+mj-lt"/>
              <a:cs typeface="Calibri" panose="020F0502020204030204" pitchFamily="34" charset="0"/>
            </a:rPr>
            <a:t>Office of the Commissioners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effectLst/>
              <a:latin typeface="+mj-lt"/>
              <a:cs typeface="Calibri" panose="020F0502020204030204" pitchFamily="34" charset="0"/>
            </a:rPr>
            <a:t>Chairman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effectLst/>
              <a:latin typeface="+mj-lt"/>
              <a:cs typeface="Calibri" panose="020F0502020204030204" pitchFamily="34" charset="0"/>
            </a:rPr>
            <a:t>Deputy Commissioner</a:t>
          </a:r>
        </a:p>
      </dgm:t>
    </dgm:pt>
    <dgm:pt modelId="{6382A8C3-2F6C-4379-8053-D0DD7454A39E}" type="parTrans" cxnId="{DDE355C8-C328-4C56-A72B-702BB6C5DFAB}">
      <dgm:prSet/>
      <dgm:spPr/>
      <dgm:t>
        <a:bodyPr/>
        <a:lstStyle/>
        <a:p>
          <a:endParaRPr lang="en-US"/>
        </a:p>
      </dgm:t>
    </dgm:pt>
    <dgm:pt modelId="{BABAA161-12B4-4C2D-9EE9-07A139E4952B}" type="sibTrans" cxnId="{DDE355C8-C328-4C56-A72B-702BB6C5DFAB}">
      <dgm:prSet/>
      <dgm:spPr/>
      <dgm:t>
        <a:bodyPr/>
        <a:lstStyle/>
        <a:p>
          <a:endParaRPr lang="en-US"/>
        </a:p>
      </dgm:t>
    </dgm:pt>
    <dgm:pt modelId="{DAEF996F-50F6-40A8-944F-C8FAD07E280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effectLst/>
              <a:latin typeface="+mj-lt"/>
              <a:cs typeface="Calibri" panose="020F0502020204030204" pitchFamily="34" charset="0"/>
            </a:rPr>
            <a:t>Division of Enforcement</a:t>
          </a:r>
        </a:p>
      </dgm:t>
    </dgm:pt>
    <dgm:pt modelId="{547A9F66-A7AD-48B9-BA07-F4E356084319}" type="parTrans" cxnId="{F77B27C6-BC17-411C-91AD-D5ADEF482D57}">
      <dgm:prSet/>
      <dgm:spPr/>
      <dgm:t>
        <a:bodyPr/>
        <a:lstStyle/>
        <a:p>
          <a:endParaRPr lang="en-US"/>
        </a:p>
      </dgm:t>
    </dgm:pt>
    <dgm:pt modelId="{E5F67553-2ED6-4B34-9A86-BFE2E58CD08C}" type="sibTrans" cxnId="{F77B27C6-BC17-411C-91AD-D5ADEF482D57}">
      <dgm:prSet/>
      <dgm:spPr/>
      <dgm:t>
        <a:bodyPr/>
        <a:lstStyle/>
        <a:p>
          <a:endParaRPr lang="en-US" dirty="0"/>
        </a:p>
      </dgm:t>
    </dgm:pt>
    <dgm:pt modelId="{94E7A81D-786F-48AC-94C0-2FDBB3CE5B7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effectLst/>
              <a:latin typeface="+mj-lt"/>
              <a:cs typeface="Calibri" panose="020F0502020204030204" pitchFamily="34" charset="0"/>
            </a:rPr>
            <a:t>Division of Administration </a:t>
          </a:r>
        </a:p>
      </dgm:t>
    </dgm:pt>
    <dgm:pt modelId="{A7D6CD6E-7FA4-458B-8541-A24238FDD2AB}" type="parTrans" cxnId="{201DB309-5F7D-4780-957A-67CB838AA659}">
      <dgm:prSet/>
      <dgm:spPr/>
      <dgm:t>
        <a:bodyPr/>
        <a:lstStyle/>
        <a:p>
          <a:endParaRPr lang="en-US"/>
        </a:p>
      </dgm:t>
    </dgm:pt>
    <dgm:pt modelId="{6147E39B-9EFD-4989-80E3-530A29C1D062}" type="sibTrans" cxnId="{201DB309-5F7D-4780-957A-67CB838AA659}">
      <dgm:prSet/>
      <dgm:spPr/>
      <dgm:t>
        <a:bodyPr/>
        <a:lstStyle/>
        <a:p>
          <a:endParaRPr lang="en-US"/>
        </a:p>
      </dgm:t>
    </dgm:pt>
    <dgm:pt modelId="{99318CD5-68F0-4A25-9C23-5AD4B377EAF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effectLst/>
              <a:latin typeface="+mj-lt"/>
              <a:cs typeface="Calibri" panose="020F0502020204030204" pitchFamily="34" charset="0"/>
            </a:rPr>
            <a:t>Division of Marketing &amp; Merchandising </a:t>
          </a:r>
        </a:p>
      </dgm:t>
    </dgm:pt>
    <dgm:pt modelId="{1CDE364E-8659-40DC-A452-146E128C6092}" type="parTrans" cxnId="{5C8CD785-C958-46C0-8AD6-505A90D91DF1}">
      <dgm:prSet/>
      <dgm:spPr/>
      <dgm:t>
        <a:bodyPr/>
        <a:lstStyle/>
        <a:p>
          <a:endParaRPr lang="en-US"/>
        </a:p>
      </dgm:t>
    </dgm:pt>
    <dgm:pt modelId="{FD59E2C1-E18C-4480-84A2-FFAE1ABBA408}" type="sibTrans" cxnId="{5C8CD785-C958-46C0-8AD6-505A90D91DF1}">
      <dgm:prSet/>
      <dgm:spPr/>
      <dgm:t>
        <a:bodyPr/>
        <a:lstStyle/>
        <a:p>
          <a:endParaRPr lang="en-US"/>
        </a:p>
      </dgm:t>
    </dgm:pt>
    <dgm:pt modelId="{2E8DD3A5-B39C-45A9-871D-D7EA4E131355}" type="pres">
      <dgm:prSet presAssocID="{0ADA3BAF-05C9-4837-A874-9327349061B2}" presName="hierChild1" presStyleCnt="0">
        <dgm:presLayoutVars>
          <dgm:orgChart val="1"/>
          <dgm:chPref val="1"/>
          <dgm:dir/>
          <dgm:animOne val="branch"/>
          <dgm:animLvl val="lvl"/>
          <dgm:resizeHandles/>
        </dgm:presLayoutVars>
      </dgm:prSet>
      <dgm:spPr/>
    </dgm:pt>
    <dgm:pt modelId="{DA7F8AC1-68C9-4BCC-A8EA-1B1DBB580125}" type="pres">
      <dgm:prSet presAssocID="{58155AAF-4CE3-4532-8D28-E874B18066A1}" presName="hierRoot1" presStyleCnt="0">
        <dgm:presLayoutVars>
          <dgm:hierBranch/>
        </dgm:presLayoutVars>
      </dgm:prSet>
      <dgm:spPr/>
    </dgm:pt>
    <dgm:pt modelId="{806EB719-9591-4256-9F9D-8F9005A71069}" type="pres">
      <dgm:prSet presAssocID="{58155AAF-4CE3-4532-8D28-E874B18066A1}" presName="rootComposite1" presStyleCnt="0"/>
      <dgm:spPr/>
    </dgm:pt>
    <dgm:pt modelId="{63EEACDB-1FB2-4759-A080-662B4DAC4EE2}" type="pres">
      <dgm:prSet presAssocID="{58155AAF-4CE3-4532-8D28-E874B18066A1}" presName="rootText1" presStyleLbl="node0" presStyleIdx="0" presStyleCnt="1" custScaleX="48914" custScaleY="53129" custLinFactNeighborX="56" custLinFactNeighborY="-26338">
        <dgm:presLayoutVars>
          <dgm:chPref val="3"/>
        </dgm:presLayoutVars>
      </dgm:prSet>
      <dgm:spPr/>
    </dgm:pt>
    <dgm:pt modelId="{9E7A38D6-DE72-4612-9B20-CA15D9A4FC9A}" type="pres">
      <dgm:prSet presAssocID="{58155AAF-4CE3-4532-8D28-E874B18066A1}" presName="rootConnector1" presStyleLbl="node1" presStyleIdx="0" presStyleCnt="0"/>
      <dgm:spPr/>
    </dgm:pt>
    <dgm:pt modelId="{F90C412D-1EFF-44A3-B4E5-087CB7A79029}" type="pres">
      <dgm:prSet presAssocID="{58155AAF-4CE3-4532-8D28-E874B18066A1}" presName="hierChild2" presStyleCnt="0"/>
      <dgm:spPr/>
    </dgm:pt>
    <dgm:pt modelId="{B777FC06-BFD0-4B22-B7B6-6A9C7BB540CE}" type="pres">
      <dgm:prSet presAssocID="{547A9F66-A7AD-48B9-BA07-F4E356084319}" presName="Name35" presStyleLbl="parChTrans1D2" presStyleIdx="0" presStyleCnt="3"/>
      <dgm:spPr/>
    </dgm:pt>
    <dgm:pt modelId="{992970E4-C04C-4BC2-BEAC-14624137C342}" type="pres">
      <dgm:prSet presAssocID="{DAEF996F-50F6-40A8-944F-C8FAD07E280A}" presName="hierRoot2" presStyleCnt="0">
        <dgm:presLayoutVars>
          <dgm:hierBranch/>
        </dgm:presLayoutVars>
      </dgm:prSet>
      <dgm:spPr/>
    </dgm:pt>
    <dgm:pt modelId="{9BE314C6-8953-4B47-884B-F495CDF88C71}" type="pres">
      <dgm:prSet presAssocID="{DAEF996F-50F6-40A8-944F-C8FAD07E280A}" presName="rootComposite" presStyleCnt="0"/>
      <dgm:spPr/>
    </dgm:pt>
    <dgm:pt modelId="{650A443A-B432-4E86-9A43-D5415EFE14F1}" type="pres">
      <dgm:prSet presAssocID="{DAEF996F-50F6-40A8-944F-C8FAD07E280A}" presName="rootText" presStyleLbl="node2" presStyleIdx="0" presStyleCnt="3" custScaleX="48914" custScaleY="48299" custLinFactNeighborX="6567" custLinFactNeighborY="-39448">
        <dgm:presLayoutVars>
          <dgm:chPref val="3"/>
        </dgm:presLayoutVars>
      </dgm:prSet>
      <dgm:spPr/>
    </dgm:pt>
    <dgm:pt modelId="{FF343E26-D0DC-4D3E-A416-1C252ADE981B}" type="pres">
      <dgm:prSet presAssocID="{DAEF996F-50F6-40A8-944F-C8FAD07E280A}" presName="rootConnector" presStyleLbl="node2" presStyleIdx="0" presStyleCnt="3"/>
      <dgm:spPr/>
    </dgm:pt>
    <dgm:pt modelId="{AAAC02D5-0D81-4110-8E56-8642B42AB4D8}" type="pres">
      <dgm:prSet presAssocID="{DAEF996F-50F6-40A8-944F-C8FAD07E280A}" presName="hierChild4" presStyleCnt="0"/>
      <dgm:spPr/>
    </dgm:pt>
    <dgm:pt modelId="{F8AB5CE2-A9B8-4D9D-B298-305F2D25981F}" type="pres">
      <dgm:prSet presAssocID="{DAEF996F-50F6-40A8-944F-C8FAD07E280A}" presName="hierChild5" presStyleCnt="0"/>
      <dgm:spPr/>
    </dgm:pt>
    <dgm:pt modelId="{3E6CF99B-BD10-43A2-B9E7-E394D356BB09}" type="pres">
      <dgm:prSet presAssocID="{A7D6CD6E-7FA4-458B-8541-A24238FDD2AB}" presName="Name35" presStyleLbl="parChTrans1D2" presStyleIdx="1" presStyleCnt="3"/>
      <dgm:spPr/>
    </dgm:pt>
    <dgm:pt modelId="{0E9334E5-8E94-40C2-A751-C9C8AD3AA555}" type="pres">
      <dgm:prSet presAssocID="{94E7A81D-786F-48AC-94C0-2FDBB3CE5B7B}" presName="hierRoot2" presStyleCnt="0">
        <dgm:presLayoutVars>
          <dgm:hierBranch/>
        </dgm:presLayoutVars>
      </dgm:prSet>
      <dgm:spPr/>
    </dgm:pt>
    <dgm:pt modelId="{1F80A96B-A22D-4376-A909-70CFB4081915}" type="pres">
      <dgm:prSet presAssocID="{94E7A81D-786F-48AC-94C0-2FDBB3CE5B7B}" presName="rootComposite" presStyleCnt="0"/>
      <dgm:spPr/>
    </dgm:pt>
    <dgm:pt modelId="{D6386636-92BF-4D76-9D74-F39BD7F8290A}" type="pres">
      <dgm:prSet presAssocID="{94E7A81D-786F-48AC-94C0-2FDBB3CE5B7B}" presName="rootText" presStyleLbl="node2" presStyleIdx="1" presStyleCnt="3" custScaleX="48914" custScaleY="48299" custLinFactNeighborX="-177" custLinFactNeighborY="-40229">
        <dgm:presLayoutVars>
          <dgm:chPref val="3"/>
        </dgm:presLayoutVars>
      </dgm:prSet>
      <dgm:spPr/>
    </dgm:pt>
    <dgm:pt modelId="{59A8CB98-22F7-4526-BCE7-E96C4B36EE00}" type="pres">
      <dgm:prSet presAssocID="{94E7A81D-786F-48AC-94C0-2FDBB3CE5B7B}" presName="rootConnector" presStyleLbl="node2" presStyleIdx="1" presStyleCnt="3"/>
      <dgm:spPr/>
    </dgm:pt>
    <dgm:pt modelId="{AD6CCBBC-9AB4-405D-9BE2-4CDCF6BC45A1}" type="pres">
      <dgm:prSet presAssocID="{94E7A81D-786F-48AC-94C0-2FDBB3CE5B7B}" presName="hierChild4" presStyleCnt="0"/>
      <dgm:spPr/>
    </dgm:pt>
    <dgm:pt modelId="{A18BFAB9-3226-4EFA-9621-7ABE740D8E85}" type="pres">
      <dgm:prSet presAssocID="{94E7A81D-786F-48AC-94C0-2FDBB3CE5B7B}" presName="hierChild5" presStyleCnt="0"/>
      <dgm:spPr/>
    </dgm:pt>
    <dgm:pt modelId="{0ECB7757-7FC1-427C-A77A-D850B9D5BD99}" type="pres">
      <dgm:prSet presAssocID="{1CDE364E-8659-40DC-A452-146E128C6092}" presName="Name35" presStyleLbl="parChTrans1D2" presStyleIdx="2" presStyleCnt="3"/>
      <dgm:spPr/>
    </dgm:pt>
    <dgm:pt modelId="{8ACED05B-FF54-431E-AAF4-15FD7069ADF0}" type="pres">
      <dgm:prSet presAssocID="{99318CD5-68F0-4A25-9C23-5AD4B377EAF0}" presName="hierRoot2" presStyleCnt="0">
        <dgm:presLayoutVars>
          <dgm:hierBranch val="init"/>
        </dgm:presLayoutVars>
      </dgm:prSet>
      <dgm:spPr/>
    </dgm:pt>
    <dgm:pt modelId="{E904E6F6-96B3-4616-9E53-A4343BC25781}" type="pres">
      <dgm:prSet presAssocID="{99318CD5-68F0-4A25-9C23-5AD4B377EAF0}" presName="rootComposite" presStyleCnt="0"/>
      <dgm:spPr/>
    </dgm:pt>
    <dgm:pt modelId="{3A39C54D-F8E4-4C7B-AF22-3B262D21121A}" type="pres">
      <dgm:prSet presAssocID="{99318CD5-68F0-4A25-9C23-5AD4B377EAF0}" presName="rootText" presStyleLbl="node2" presStyleIdx="2" presStyleCnt="3" custScaleX="48914" custScaleY="48299" custLinFactNeighborX="-4489" custLinFactNeighborY="-40544">
        <dgm:presLayoutVars>
          <dgm:chPref val="3"/>
        </dgm:presLayoutVars>
      </dgm:prSet>
      <dgm:spPr/>
    </dgm:pt>
    <dgm:pt modelId="{64D6049E-472C-42CE-870E-C31886EE2783}" type="pres">
      <dgm:prSet presAssocID="{99318CD5-68F0-4A25-9C23-5AD4B377EAF0}" presName="rootConnector" presStyleLbl="node2" presStyleIdx="2" presStyleCnt="3"/>
      <dgm:spPr/>
    </dgm:pt>
    <dgm:pt modelId="{2971D638-1191-47B0-8142-F9F82DD73DFB}" type="pres">
      <dgm:prSet presAssocID="{99318CD5-68F0-4A25-9C23-5AD4B377EAF0}" presName="hierChild4" presStyleCnt="0"/>
      <dgm:spPr/>
    </dgm:pt>
    <dgm:pt modelId="{EC5DD692-E34C-4D78-A4BA-1EF7C306A5D6}" type="pres">
      <dgm:prSet presAssocID="{99318CD5-68F0-4A25-9C23-5AD4B377EAF0}" presName="hierChild5" presStyleCnt="0"/>
      <dgm:spPr/>
    </dgm:pt>
    <dgm:pt modelId="{E6E8FB18-9A11-4D85-91EB-8F9FB097623D}" type="pres">
      <dgm:prSet presAssocID="{58155AAF-4CE3-4532-8D28-E874B18066A1}" presName="hierChild3" presStyleCnt="0"/>
      <dgm:spPr/>
    </dgm:pt>
  </dgm:ptLst>
  <dgm:cxnLst>
    <dgm:cxn modelId="{201DB309-5F7D-4780-957A-67CB838AA659}" srcId="{58155AAF-4CE3-4532-8D28-E874B18066A1}" destId="{94E7A81D-786F-48AC-94C0-2FDBB3CE5B7B}" srcOrd="1" destOrd="0" parTransId="{A7D6CD6E-7FA4-458B-8541-A24238FDD2AB}" sibTransId="{6147E39B-9EFD-4989-80E3-530A29C1D062}"/>
    <dgm:cxn modelId="{CCB8BA14-8C25-44FD-B3CA-E805B5F62534}" type="presOf" srcId="{58155AAF-4CE3-4532-8D28-E874B18066A1}" destId="{63EEACDB-1FB2-4759-A080-662B4DAC4EE2}" srcOrd="0" destOrd="0" presId="urn:microsoft.com/office/officeart/2005/8/layout/orgChart1"/>
    <dgm:cxn modelId="{F8031D1E-5EA2-4430-A3A2-BE6F70C91253}" type="presOf" srcId="{94E7A81D-786F-48AC-94C0-2FDBB3CE5B7B}" destId="{D6386636-92BF-4D76-9D74-F39BD7F8290A}" srcOrd="0" destOrd="0" presId="urn:microsoft.com/office/officeart/2005/8/layout/orgChart1"/>
    <dgm:cxn modelId="{259BCC22-5EF9-48E2-9486-5489136568C1}" type="presOf" srcId="{A7D6CD6E-7FA4-458B-8541-A24238FDD2AB}" destId="{3E6CF99B-BD10-43A2-B9E7-E394D356BB09}" srcOrd="0" destOrd="0" presId="urn:microsoft.com/office/officeart/2005/8/layout/orgChart1"/>
    <dgm:cxn modelId="{26324124-2F92-49E3-8634-9072DBFB7D90}" type="presOf" srcId="{99318CD5-68F0-4A25-9C23-5AD4B377EAF0}" destId="{3A39C54D-F8E4-4C7B-AF22-3B262D21121A}" srcOrd="0" destOrd="0" presId="urn:microsoft.com/office/officeart/2005/8/layout/orgChart1"/>
    <dgm:cxn modelId="{AFF06A37-8E46-4CFB-8D7E-46BF7AE3A767}" type="presOf" srcId="{DAEF996F-50F6-40A8-944F-C8FAD07E280A}" destId="{FF343E26-D0DC-4D3E-A416-1C252ADE981B}" srcOrd="1" destOrd="0" presId="urn:microsoft.com/office/officeart/2005/8/layout/orgChart1"/>
    <dgm:cxn modelId="{202F9965-CBBA-4DA3-9D28-72E6153AB739}" type="presOf" srcId="{0ADA3BAF-05C9-4837-A874-9327349061B2}" destId="{2E8DD3A5-B39C-45A9-871D-D7EA4E131355}" srcOrd="0" destOrd="0" presId="urn:microsoft.com/office/officeart/2005/8/layout/orgChart1"/>
    <dgm:cxn modelId="{E9B9A965-73C9-4EF6-B8AA-A494DA662F7A}" type="presOf" srcId="{58155AAF-4CE3-4532-8D28-E874B18066A1}" destId="{9E7A38D6-DE72-4612-9B20-CA15D9A4FC9A}" srcOrd="1" destOrd="0" presId="urn:microsoft.com/office/officeart/2005/8/layout/orgChart1"/>
    <dgm:cxn modelId="{5C8CD785-C958-46C0-8AD6-505A90D91DF1}" srcId="{58155AAF-4CE3-4532-8D28-E874B18066A1}" destId="{99318CD5-68F0-4A25-9C23-5AD4B377EAF0}" srcOrd="2" destOrd="0" parTransId="{1CDE364E-8659-40DC-A452-146E128C6092}" sibTransId="{FD59E2C1-E18C-4480-84A2-FFAE1ABBA408}"/>
    <dgm:cxn modelId="{6446C994-78E6-485B-A8EF-335DF77E1CF7}" type="presOf" srcId="{94E7A81D-786F-48AC-94C0-2FDBB3CE5B7B}" destId="{59A8CB98-22F7-4526-BCE7-E96C4B36EE00}" srcOrd="1" destOrd="0" presId="urn:microsoft.com/office/officeart/2005/8/layout/orgChart1"/>
    <dgm:cxn modelId="{FDCD2099-348C-4664-A5CC-A4D6EDAC9E54}" type="presOf" srcId="{DAEF996F-50F6-40A8-944F-C8FAD07E280A}" destId="{650A443A-B432-4E86-9A43-D5415EFE14F1}" srcOrd="0" destOrd="0" presId="urn:microsoft.com/office/officeart/2005/8/layout/orgChart1"/>
    <dgm:cxn modelId="{E25DA9AD-46C1-4663-91D9-819B5E33E3D2}" type="presOf" srcId="{1CDE364E-8659-40DC-A452-146E128C6092}" destId="{0ECB7757-7FC1-427C-A77A-D850B9D5BD99}" srcOrd="0" destOrd="0" presId="urn:microsoft.com/office/officeart/2005/8/layout/orgChart1"/>
    <dgm:cxn modelId="{48B1E8B0-5DD6-4D98-90CB-44C7C81FBD02}" type="presOf" srcId="{547A9F66-A7AD-48B9-BA07-F4E356084319}" destId="{B777FC06-BFD0-4B22-B7B6-6A9C7BB540CE}" srcOrd="0" destOrd="0" presId="urn:microsoft.com/office/officeart/2005/8/layout/orgChart1"/>
    <dgm:cxn modelId="{6ABE5AB4-EE37-428D-9911-A21533457AE0}" type="presOf" srcId="{99318CD5-68F0-4A25-9C23-5AD4B377EAF0}" destId="{64D6049E-472C-42CE-870E-C31886EE2783}" srcOrd="1" destOrd="0" presId="urn:microsoft.com/office/officeart/2005/8/layout/orgChart1"/>
    <dgm:cxn modelId="{F77B27C6-BC17-411C-91AD-D5ADEF482D57}" srcId="{58155AAF-4CE3-4532-8D28-E874B18066A1}" destId="{DAEF996F-50F6-40A8-944F-C8FAD07E280A}" srcOrd="0" destOrd="0" parTransId="{547A9F66-A7AD-48B9-BA07-F4E356084319}" sibTransId="{E5F67553-2ED6-4B34-9A86-BFE2E58CD08C}"/>
    <dgm:cxn modelId="{DDE355C8-C328-4C56-A72B-702BB6C5DFAB}" srcId="{0ADA3BAF-05C9-4837-A874-9327349061B2}" destId="{58155AAF-4CE3-4532-8D28-E874B18066A1}" srcOrd="0" destOrd="0" parTransId="{6382A8C3-2F6C-4379-8053-D0DD7454A39E}" sibTransId="{BABAA161-12B4-4C2D-9EE9-07A139E4952B}"/>
    <dgm:cxn modelId="{E4E1C268-2DCE-4530-8B5C-07D52B77918A}" type="presParOf" srcId="{2E8DD3A5-B39C-45A9-871D-D7EA4E131355}" destId="{DA7F8AC1-68C9-4BCC-A8EA-1B1DBB580125}" srcOrd="0" destOrd="0" presId="urn:microsoft.com/office/officeart/2005/8/layout/orgChart1"/>
    <dgm:cxn modelId="{7802CB1C-9726-4276-A81B-4AA9DAC38162}" type="presParOf" srcId="{DA7F8AC1-68C9-4BCC-A8EA-1B1DBB580125}" destId="{806EB719-9591-4256-9F9D-8F9005A71069}" srcOrd="0" destOrd="0" presId="urn:microsoft.com/office/officeart/2005/8/layout/orgChart1"/>
    <dgm:cxn modelId="{2794A18B-15EA-486E-9A0F-E59CDA565D1A}" type="presParOf" srcId="{806EB719-9591-4256-9F9D-8F9005A71069}" destId="{63EEACDB-1FB2-4759-A080-662B4DAC4EE2}" srcOrd="0" destOrd="0" presId="urn:microsoft.com/office/officeart/2005/8/layout/orgChart1"/>
    <dgm:cxn modelId="{0DD6FD2E-491B-48D7-AAF5-81D9CA73B798}" type="presParOf" srcId="{806EB719-9591-4256-9F9D-8F9005A71069}" destId="{9E7A38D6-DE72-4612-9B20-CA15D9A4FC9A}" srcOrd="1" destOrd="0" presId="urn:microsoft.com/office/officeart/2005/8/layout/orgChart1"/>
    <dgm:cxn modelId="{AA6BCEE2-B0EA-4B79-AD48-23FA22913F91}" type="presParOf" srcId="{DA7F8AC1-68C9-4BCC-A8EA-1B1DBB580125}" destId="{F90C412D-1EFF-44A3-B4E5-087CB7A79029}" srcOrd="1" destOrd="0" presId="urn:microsoft.com/office/officeart/2005/8/layout/orgChart1"/>
    <dgm:cxn modelId="{731DAD7D-77BF-4808-9FDC-49E63F2DD176}" type="presParOf" srcId="{F90C412D-1EFF-44A3-B4E5-087CB7A79029}" destId="{B777FC06-BFD0-4B22-B7B6-6A9C7BB540CE}" srcOrd="0" destOrd="0" presId="urn:microsoft.com/office/officeart/2005/8/layout/orgChart1"/>
    <dgm:cxn modelId="{B53A791E-E7E6-49E7-85B5-486D60E4013A}" type="presParOf" srcId="{F90C412D-1EFF-44A3-B4E5-087CB7A79029}" destId="{992970E4-C04C-4BC2-BEAC-14624137C342}" srcOrd="1" destOrd="0" presId="urn:microsoft.com/office/officeart/2005/8/layout/orgChart1"/>
    <dgm:cxn modelId="{A231B92A-185D-4D5C-8586-8477336B097F}" type="presParOf" srcId="{992970E4-C04C-4BC2-BEAC-14624137C342}" destId="{9BE314C6-8953-4B47-884B-F495CDF88C71}" srcOrd="0" destOrd="0" presId="urn:microsoft.com/office/officeart/2005/8/layout/orgChart1"/>
    <dgm:cxn modelId="{7B5972B3-F04E-4BF5-89F3-B67D8576A1E0}" type="presParOf" srcId="{9BE314C6-8953-4B47-884B-F495CDF88C71}" destId="{650A443A-B432-4E86-9A43-D5415EFE14F1}" srcOrd="0" destOrd="0" presId="urn:microsoft.com/office/officeart/2005/8/layout/orgChart1"/>
    <dgm:cxn modelId="{BD5B5093-F578-4765-8F90-F9E57545411F}" type="presParOf" srcId="{9BE314C6-8953-4B47-884B-F495CDF88C71}" destId="{FF343E26-D0DC-4D3E-A416-1C252ADE981B}" srcOrd="1" destOrd="0" presId="urn:microsoft.com/office/officeart/2005/8/layout/orgChart1"/>
    <dgm:cxn modelId="{A3149D36-6020-4896-B15D-2EDC7296E09C}" type="presParOf" srcId="{992970E4-C04C-4BC2-BEAC-14624137C342}" destId="{AAAC02D5-0D81-4110-8E56-8642B42AB4D8}" srcOrd="1" destOrd="0" presId="urn:microsoft.com/office/officeart/2005/8/layout/orgChart1"/>
    <dgm:cxn modelId="{06ED7872-7361-4089-A4E4-D68113C45C48}" type="presParOf" srcId="{992970E4-C04C-4BC2-BEAC-14624137C342}" destId="{F8AB5CE2-A9B8-4D9D-B298-305F2D25981F}" srcOrd="2" destOrd="0" presId="urn:microsoft.com/office/officeart/2005/8/layout/orgChart1"/>
    <dgm:cxn modelId="{B4C47CF6-2CC6-4AB5-A966-32CDA8163AB5}" type="presParOf" srcId="{F90C412D-1EFF-44A3-B4E5-087CB7A79029}" destId="{3E6CF99B-BD10-43A2-B9E7-E394D356BB09}" srcOrd="2" destOrd="0" presId="urn:microsoft.com/office/officeart/2005/8/layout/orgChart1"/>
    <dgm:cxn modelId="{6CAB5CB9-7284-4523-9979-C7347AAE2157}" type="presParOf" srcId="{F90C412D-1EFF-44A3-B4E5-087CB7A79029}" destId="{0E9334E5-8E94-40C2-A751-C9C8AD3AA555}" srcOrd="3" destOrd="0" presId="urn:microsoft.com/office/officeart/2005/8/layout/orgChart1"/>
    <dgm:cxn modelId="{89A039E8-4ED5-4BAE-94B2-C85E4366A8DB}" type="presParOf" srcId="{0E9334E5-8E94-40C2-A751-C9C8AD3AA555}" destId="{1F80A96B-A22D-4376-A909-70CFB4081915}" srcOrd="0" destOrd="0" presId="urn:microsoft.com/office/officeart/2005/8/layout/orgChart1"/>
    <dgm:cxn modelId="{232AE9BE-4DC7-43F8-90C7-094F5D31C082}" type="presParOf" srcId="{1F80A96B-A22D-4376-A909-70CFB4081915}" destId="{D6386636-92BF-4D76-9D74-F39BD7F8290A}" srcOrd="0" destOrd="0" presId="urn:microsoft.com/office/officeart/2005/8/layout/orgChart1"/>
    <dgm:cxn modelId="{D0836E48-538E-449B-8189-62A6156F3F67}" type="presParOf" srcId="{1F80A96B-A22D-4376-A909-70CFB4081915}" destId="{59A8CB98-22F7-4526-BCE7-E96C4B36EE00}" srcOrd="1" destOrd="0" presId="urn:microsoft.com/office/officeart/2005/8/layout/orgChart1"/>
    <dgm:cxn modelId="{3C475052-6E59-4339-8E06-0C63300D40CC}" type="presParOf" srcId="{0E9334E5-8E94-40C2-A751-C9C8AD3AA555}" destId="{AD6CCBBC-9AB4-405D-9BE2-4CDCF6BC45A1}" srcOrd="1" destOrd="0" presId="urn:microsoft.com/office/officeart/2005/8/layout/orgChart1"/>
    <dgm:cxn modelId="{EA409119-FEB1-4789-9D1F-2CEDE090C831}" type="presParOf" srcId="{0E9334E5-8E94-40C2-A751-C9C8AD3AA555}" destId="{A18BFAB9-3226-4EFA-9621-7ABE740D8E85}" srcOrd="2" destOrd="0" presId="urn:microsoft.com/office/officeart/2005/8/layout/orgChart1"/>
    <dgm:cxn modelId="{6D7CD1EC-086E-41DF-935C-7254679D224E}" type="presParOf" srcId="{F90C412D-1EFF-44A3-B4E5-087CB7A79029}" destId="{0ECB7757-7FC1-427C-A77A-D850B9D5BD99}" srcOrd="4" destOrd="0" presId="urn:microsoft.com/office/officeart/2005/8/layout/orgChart1"/>
    <dgm:cxn modelId="{3BB6F591-E48B-4350-9955-FE0BC04064E6}" type="presParOf" srcId="{F90C412D-1EFF-44A3-B4E5-087CB7A79029}" destId="{8ACED05B-FF54-431E-AAF4-15FD7069ADF0}" srcOrd="5" destOrd="0" presId="urn:microsoft.com/office/officeart/2005/8/layout/orgChart1"/>
    <dgm:cxn modelId="{F5D8C68A-0E0E-4340-9669-2B1A5DF195B5}" type="presParOf" srcId="{8ACED05B-FF54-431E-AAF4-15FD7069ADF0}" destId="{E904E6F6-96B3-4616-9E53-A4343BC25781}" srcOrd="0" destOrd="0" presId="urn:microsoft.com/office/officeart/2005/8/layout/orgChart1"/>
    <dgm:cxn modelId="{7839EE57-9F10-4A26-9EAB-A43FC042161E}" type="presParOf" srcId="{E904E6F6-96B3-4616-9E53-A4343BC25781}" destId="{3A39C54D-F8E4-4C7B-AF22-3B262D21121A}" srcOrd="0" destOrd="0" presId="urn:microsoft.com/office/officeart/2005/8/layout/orgChart1"/>
    <dgm:cxn modelId="{BEBEEC24-F2C2-4F7A-9311-6D8C78248888}" type="presParOf" srcId="{E904E6F6-96B3-4616-9E53-A4343BC25781}" destId="{64D6049E-472C-42CE-870E-C31886EE2783}" srcOrd="1" destOrd="0" presId="urn:microsoft.com/office/officeart/2005/8/layout/orgChart1"/>
    <dgm:cxn modelId="{180A8857-B7C9-4046-9D5E-B4D13E3E3E8C}" type="presParOf" srcId="{8ACED05B-FF54-431E-AAF4-15FD7069ADF0}" destId="{2971D638-1191-47B0-8142-F9F82DD73DFB}" srcOrd="1" destOrd="0" presId="urn:microsoft.com/office/officeart/2005/8/layout/orgChart1"/>
    <dgm:cxn modelId="{5FB34F5C-8405-4DE3-90E5-0FCC827DDEA1}" type="presParOf" srcId="{8ACED05B-FF54-431E-AAF4-15FD7069ADF0}" destId="{EC5DD692-E34C-4D78-A4BA-1EF7C306A5D6}" srcOrd="2" destOrd="0" presId="urn:microsoft.com/office/officeart/2005/8/layout/orgChart1"/>
    <dgm:cxn modelId="{C3569C4F-2702-4DB3-B351-ACC5B33D8D87}" type="presParOf" srcId="{DA7F8AC1-68C9-4BCC-A8EA-1B1DBB580125}" destId="{E6E8FB18-9A11-4D85-91EB-8F9FB097623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B7757-7FC1-427C-A77A-D850B9D5BD99}">
      <dsp:nvSpPr>
        <dsp:cNvPr id="0" name=""/>
        <dsp:cNvSpPr/>
      </dsp:nvSpPr>
      <dsp:spPr>
        <a:xfrm>
          <a:off x="4378296" y="1524470"/>
          <a:ext cx="3030743" cy="644315"/>
        </a:xfrm>
        <a:custGeom>
          <a:avLst/>
          <a:gdLst/>
          <a:ahLst/>
          <a:cxnLst/>
          <a:rect l="0" t="0" r="0" b="0"/>
          <a:pathLst>
            <a:path>
              <a:moveTo>
                <a:pt x="0" y="0"/>
              </a:moveTo>
              <a:lnTo>
                <a:pt x="0" y="157497"/>
              </a:lnTo>
              <a:lnTo>
                <a:pt x="3030743" y="157497"/>
              </a:lnTo>
              <a:lnTo>
                <a:pt x="3030743" y="64431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CF99B-BD10-43A2-B9E7-E394D356BB09}">
      <dsp:nvSpPr>
        <dsp:cNvPr id="0" name=""/>
        <dsp:cNvSpPr/>
      </dsp:nvSpPr>
      <dsp:spPr>
        <a:xfrm>
          <a:off x="4321773" y="1524470"/>
          <a:ext cx="91440" cy="651617"/>
        </a:xfrm>
        <a:custGeom>
          <a:avLst/>
          <a:gdLst/>
          <a:ahLst/>
          <a:cxnLst/>
          <a:rect l="0" t="0" r="0" b="0"/>
          <a:pathLst>
            <a:path>
              <a:moveTo>
                <a:pt x="56522" y="0"/>
              </a:moveTo>
              <a:lnTo>
                <a:pt x="56522" y="164799"/>
              </a:lnTo>
              <a:lnTo>
                <a:pt x="45720" y="164799"/>
              </a:lnTo>
              <a:lnTo>
                <a:pt x="45720" y="6516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7FC06-BFD0-4B22-B7B6-6A9C7BB540CE}">
      <dsp:nvSpPr>
        <dsp:cNvPr id="0" name=""/>
        <dsp:cNvSpPr/>
      </dsp:nvSpPr>
      <dsp:spPr>
        <a:xfrm>
          <a:off x="1438703" y="1524470"/>
          <a:ext cx="2939592" cy="669722"/>
        </a:xfrm>
        <a:custGeom>
          <a:avLst/>
          <a:gdLst/>
          <a:ahLst/>
          <a:cxnLst/>
          <a:rect l="0" t="0" r="0" b="0"/>
          <a:pathLst>
            <a:path>
              <a:moveTo>
                <a:pt x="2939592" y="0"/>
              </a:moveTo>
              <a:lnTo>
                <a:pt x="2939592" y="182904"/>
              </a:lnTo>
              <a:lnTo>
                <a:pt x="0" y="182904"/>
              </a:lnTo>
              <a:lnTo>
                <a:pt x="0" y="66972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EACDB-1FB2-4759-A080-662B4DAC4EE2}">
      <dsp:nvSpPr>
        <dsp:cNvPr id="0" name=""/>
        <dsp:cNvSpPr/>
      </dsp:nvSpPr>
      <dsp:spPr>
        <a:xfrm>
          <a:off x="3244381" y="292843"/>
          <a:ext cx="2267830" cy="123162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effectLst/>
              <a:latin typeface="+mj-lt"/>
              <a:cs typeface="Calibri" panose="020F0502020204030204" pitchFamily="34" charset="0"/>
            </a:rPr>
            <a:t>Office of the Commissioners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effectLst/>
              <a:latin typeface="+mj-lt"/>
              <a:cs typeface="Calibri" panose="020F0502020204030204" pitchFamily="34" charset="0"/>
            </a:rPr>
            <a:t>Chairman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effectLst/>
              <a:latin typeface="+mj-lt"/>
              <a:cs typeface="Calibri" panose="020F0502020204030204" pitchFamily="34" charset="0"/>
            </a:rPr>
            <a:t>Deputy Commissioner</a:t>
          </a:r>
        </a:p>
      </dsp:txBody>
      <dsp:txXfrm>
        <a:off x="3244381" y="292843"/>
        <a:ext cx="2267830" cy="1231626"/>
      </dsp:txXfrm>
    </dsp:sp>
    <dsp:sp modelId="{650A443A-B432-4E86-9A43-D5415EFE14F1}">
      <dsp:nvSpPr>
        <dsp:cNvPr id="0" name=""/>
        <dsp:cNvSpPr/>
      </dsp:nvSpPr>
      <dsp:spPr>
        <a:xfrm>
          <a:off x="304788" y="2194192"/>
          <a:ext cx="2267830" cy="1119658"/>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effectLst/>
              <a:latin typeface="+mj-lt"/>
              <a:cs typeface="Calibri" panose="020F0502020204030204" pitchFamily="34" charset="0"/>
            </a:rPr>
            <a:t>Division of Enforcement</a:t>
          </a:r>
        </a:p>
      </dsp:txBody>
      <dsp:txXfrm>
        <a:off x="304788" y="2194192"/>
        <a:ext cx="2267830" cy="1119658"/>
      </dsp:txXfrm>
    </dsp:sp>
    <dsp:sp modelId="{D6386636-92BF-4D76-9D74-F39BD7F8290A}">
      <dsp:nvSpPr>
        <dsp:cNvPr id="0" name=""/>
        <dsp:cNvSpPr/>
      </dsp:nvSpPr>
      <dsp:spPr>
        <a:xfrm>
          <a:off x="3233578" y="2176087"/>
          <a:ext cx="2267830" cy="1119658"/>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effectLst/>
              <a:latin typeface="+mj-lt"/>
              <a:cs typeface="Calibri" panose="020F0502020204030204" pitchFamily="34" charset="0"/>
            </a:rPr>
            <a:t>Division of Administration </a:t>
          </a:r>
        </a:p>
      </dsp:txBody>
      <dsp:txXfrm>
        <a:off x="3233578" y="2176087"/>
        <a:ext cx="2267830" cy="1119658"/>
      </dsp:txXfrm>
    </dsp:sp>
    <dsp:sp modelId="{3A39C54D-F8E4-4C7B-AF22-3B262D21121A}">
      <dsp:nvSpPr>
        <dsp:cNvPr id="0" name=""/>
        <dsp:cNvSpPr/>
      </dsp:nvSpPr>
      <dsp:spPr>
        <a:xfrm>
          <a:off x="6275124" y="2168785"/>
          <a:ext cx="2267830" cy="1119658"/>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effectLst/>
              <a:latin typeface="+mj-lt"/>
              <a:cs typeface="Calibri" panose="020F0502020204030204" pitchFamily="34" charset="0"/>
            </a:rPr>
            <a:t>Division of Marketing &amp; Merchandising </a:t>
          </a:r>
        </a:p>
      </dsp:txBody>
      <dsp:txXfrm>
        <a:off x="6275124" y="2168785"/>
        <a:ext cx="2267830" cy="11196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1DA3B5-D5E1-3B9D-3913-A85DEE46F12D}"/>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8732F9-9CA5-FFB2-8D85-F1F75E4FB76F}"/>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5A2A73A3-6EF1-458F-8A91-ED58405D341D}" type="datetimeFigureOut">
              <a:rPr lang="en-US" smtClean="0"/>
              <a:t>7/10/2025</a:t>
            </a:fld>
            <a:endParaRPr lang="en-US"/>
          </a:p>
        </p:txBody>
      </p:sp>
      <p:sp>
        <p:nvSpPr>
          <p:cNvPr id="4" name="Footer Placeholder 3">
            <a:extLst>
              <a:ext uri="{FF2B5EF4-FFF2-40B4-BE49-F238E27FC236}">
                <a16:creationId xmlns:a16="http://schemas.microsoft.com/office/drawing/2014/main" id="{954BA2D6-AD6A-73C7-A0CE-8BCE8BD371EC}"/>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DB9873-758F-5A9A-7D18-2EDE79BE1583}"/>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DB4CA93F-B641-498F-8E0F-8B1CB9E4135D}" type="slidenum">
              <a:rPr lang="en-US" smtClean="0"/>
              <a:t>‹#›</a:t>
            </a:fld>
            <a:endParaRPr lang="en-US"/>
          </a:p>
        </p:txBody>
      </p:sp>
    </p:spTree>
    <p:extLst>
      <p:ext uri="{BB962C8B-B14F-4D97-AF65-F5344CB8AC3E}">
        <p14:creationId xmlns:p14="http://schemas.microsoft.com/office/powerpoint/2010/main" val="3386102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7" name="Rectangle 5"/>
          <p:cNvSpPr>
            <a:spLocks noGrp="1" noChangeArrowheads="1"/>
          </p:cNvSpPr>
          <p:nvPr>
            <p:ph type="body" sz="quarter" idx="3"/>
          </p:nvPr>
        </p:nvSpPr>
        <p:spPr bwMode="auto">
          <a:xfrm>
            <a:off x="152401" y="4419600"/>
            <a:ext cx="9042952" cy="2418412"/>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Image Placeholder 1">
            <a:extLst>
              <a:ext uri="{FF2B5EF4-FFF2-40B4-BE49-F238E27FC236}">
                <a16:creationId xmlns:a16="http://schemas.microsoft.com/office/drawing/2014/main" id="{E9E47450-5927-F366-07AE-717DAF57D807}"/>
              </a:ext>
            </a:extLst>
          </p:cNvPr>
          <p:cNvSpPr>
            <a:spLocks noGrp="1" noRot="1" noChangeAspect="1"/>
          </p:cNvSpPr>
          <p:nvPr>
            <p:ph type="sldImg" idx="2"/>
          </p:nvPr>
        </p:nvSpPr>
        <p:spPr>
          <a:xfrm>
            <a:off x="1905000" y="172388"/>
            <a:ext cx="5670831" cy="4183712"/>
          </a:xfrm>
          <a:prstGeom prst="rect">
            <a:avLst/>
          </a:prstGeom>
          <a:noFill/>
          <a:ln w="12700">
            <a:solidFill>
              <a:prstClr val="black"/>
            </a:solidFill>
          </a:ln>
        </p:spPr>
        <p:txBody>
          <a:bodyPr vert="horz" lIns="91440" tIns="45720" rIns="91440" bIns="45720" rtlCol="0" anchor="ctr"/>
          <a:lstStyle/>
          <a:p>
            <a:endParaRPr lang="en-US"/>
          </a:p>
        </p:txBody>
      </p:sp>
      <p:sp>
        <p:nvSpPr>
          <p:cNvPr id="3" name="Slide Number Placeholder 2">
            <a:extLst>
              <a:ext uri="{FF2B5EF4-FFF2-40B4-BE49-F238E27FC236}">
                <a16:creationId xmlns:a16="http://schemas.microsoft.com/office/drawing/2014/main" id="{6EF50CF4-4D09-3B7B-8A63-1A91CEF721DD}"/>
              </a:ext>
            </a:extLst>
          </p:cNvPr>
          <p:cNvSpPr>
            <a:spLocks noGrp="1"/>
          </p:cNvSpPr>
          <p:nvPr>
            <p:ph type="sldNum" sz="quarter" idx="5"/>
          </p:nvPr>
        </p:nvSpPr>
        <p:spPr>
          <a:xfrm>
            <a:off x="1010479" y="6655295"/>
            <a:ext cx="4029282" cy="351957"/>
          </a:xfrm>
          <a:prstGeom prst="rect">
            <a:avLst/>
          </a:prstGeom>
        </p:spPr>
        <p:txBody>
          <a:bodyPr vert="horz" lIns="91440" tIns="45720" rIns="91440" bIns="45720" rtlCol="0" anchor="b"/>
          <a:lstStyle>
            <a:lvl1pPr algn="r">
              <a:defRPr sz="1200"/>
            </a:lvl1pPr>
          </a:lstStyle>
          <a:p>
            <a:fld id="{410A8AF2-F1EC-45C2-98F8-9AF0421EB08D}" type="slidenum">
              <a:rPr lang="en-US" smtClean="0"/>
              <a:t>‹#›</a:t>
            </a:fld>
            <a:endParaRPr lang="en-US"/>
          </a:p>
        </p:txBody>
      </p:sp>
    </p:spTree>
    <p:extLst>
      <p:ext uri="{BB962C8B-B14F-4D97-AF65-F5344CB8AC3E}">
        <p14:creationId xmlns:p14="http://schemas.microsoft.com/office/powerpoint/2010/main" val="9653896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Times New Roman"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4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sz="14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sz="14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sz="14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195263"/>
            <a:ext cx="8505825" cy="6380162"/>
          </a:xfrm>
          <a:prstGeom prst="rect">
            <a:avLst/>
          </a:prstGeom>
        </p:spPr>
      </p:sp>
      <p:sp>
        <p:nvSpPr>
          <p:cNvPr id="4" name="Slide Number Placeholder 3"/>
          <p:cNvSpPr>
            <a:spLocks noGrp="1"/>
          </p:cNvSpPr>
          <p:nvPr>
            <p:ph type="sldNum" sz="quarter" idx="10"/>
          </p:nvPr>
        </p:nvSpPr>
        <p:spPr>
          <a:xfrm>
            <a:off x="5269035" y="6659644"/>
            <a:ext cx="4027367" cy="350759"/>
          </a:xfrm>
          <a:prstGeom prst="rect">
            <a:avLst/>
          </a:prstGeom>
        </p:spPr>
        <p:txBody>
          <a:bodyPr/>
          <a:lstStyle/>
          <a:p>
            <a:pPr>
              <a:defRPr/>
            </a:pPr>
            <a:fld id="{2B139C30-1631-4291-9BA3-F0715BC9649F}" type="slidenum">
              <a:rPr lang="en-US" altLang="en-US" smtClean="0"/>
              <a:pPr>
                <a:defRPr/>
              </a:pPr>
              <a:t>1</a:t>
            </a:fld>
            <a:endParaRPr lang="en-US" altLang="en-US"/>
          </a:p>
        </p:txBody>
      </p:sp>
      <p:sp>
        <p:nvSpPr>
          <p:cNvPr id="3" name="Notes Placeholder 2">
            <a:extLst>
              <a:ext uri="{FF2B5EF4-FFF2-40B4-BE49-F238E27FC236}">
                <a16:creationId xmlns:a16="http://schemas.microsoft.com/office/drawing/2014/main" id="{F79C33A2-CB3C-B5C4-9129-C9D7660F41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471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76213"/>
            <a:ext cx="6457950" cy="4843462"/>
          </a:xfrm>
        </p:spPr>
      </p:sp>
      <p:sp>
        <p:nvSpPr>
          <p:cNvPr id="3" name="Notes Placeholder 2"/>
          <p:cNvSpPr>
            <a:spLocks noGrp="1"/>
          </p:cNvSpPr>
          <p:nvPr>
            <p:ph type="body" idx="1"/>
          </p:nvPr>
        </p:nvSpPr>
        <p:spPr>
          <a:xfrm>
            <a:off x="457200" y="5018988"/>
            <a:ext cx="8686800" cy="1807262"/>
          </a:xfrm>
        </p:spPr>
        <p:txBody>
          <a:bodyPr/>
          <a:lstStyle/>
          <a:p>
            <a:endParaRPr lang="en-US" sz="1400" baseline="0" dirty="0"/>
          </a:p>
        </p:txBody>
      </p:sp>
      <p:sp>
        <p:nvSpPr>
          <p:cNvPr id="4" name="Slide Number Placeholder 3"/>
          <p:cNvSpPr>
            <a:spLocks noGrp="1"/>
          </p:cNvSpPr>
          <p:nvPr>
            <p:ph type="sldNum" sz="quarter" idx="10"/>
          </p:nvPr>
        </p:nvSpPr>
        <p:spPr/>
        <p:txBody>
          <a:bodyPr/>
          <a:lstStyle/>
          <a:p>
            <a:pPr>
              <a:defRPr/>
            </a:pPr>
            <a:fld id="{2B139C30-1631-4291-9BA3-F0715BC9649F}" type="slidenum">
              <a:rPr lang="en-US" altLang="en-US" smtClean="0"/>
              <a:pPr>
                <a:defRPr/>
              </a:pPr>
              <a:t>5</a:t>
            </a:fld>
            <a:endParaRPr lang="en-US" altLang="en-US"/>
          </a:p>
        </p:txBody>
      </p:sp>
    </p:spTree>
    <p:extLst>
      <p:ext uri="{BB962C8B-B14F-4D97-AF65-F5344CB8AC3E}">
        <p14:creationId xmlns:p14="http://schemas.microsoft.com/office/powerpoint/2010/main" val="307982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5269035" y="6659644"/>
            <a:ext cx="4027367" cy="350759"/>
          </a:xfrm>
          <a:prstGeom prst="rect">
            <a:avLst/>
          </a:prstGeom>
          <a:noFill/>
        </p:spPr>
        <p:txBody>
          <a:bodyPr/>
          <a:lstStyle>
            <a:lvl1pPr defTabSz="915988">
              <a:defRPr sz="3200">
                <a:solidFill>
                  <a:schemeClr val="tx1"/>
                </a:solidFill>
                <a:latin typeface="Times New Roman" pitchFamily="18" charset="0"/>
              </a:defRPr>
            </a:lvl1pPr>
            <a:lvl2pPr marL="739775" indent="-282575" defTabSz="915988">
              <a:defRPr sz="3200">
                <a:solidFill>
                  <a:schemeClr val="tx1"/>
                </a:solidFill>
                <a:latin typeface="Times New Roman" pitchFamily="18" charset="0"/>
              </a:defRPr>
            </a:lvl2pPr>
            <a:lvl3pPr marL="1138238" indent="-225425" defTabSz="915988">
              <a:defRPr sz="3200">
                <a:solidFill>
                  <a:schemeClr val="tx1"/>
                </a:solidFill>
                <a:latin typeface="Times New Roman" pitchFamily="18" charset="0"/>
              </a:defRPr>
            </a:lvl3pPr>
            <a:lvl4pPr marL="1597025" indent="-225425" defTabSz="915988">
              <a:defRPr sz="3200">
                <a:solidFill>
                  <a:schemeClr val="tx1"/>
                </a:solidFill>
                <a:latin typeface="Times New Roman" pitchFamily="18" charset="0"/>
              </a:defRPr>
            </a:lvl4pPr>
            <a:lvl5pPr marL="2054225" indent="-225425" defTabSz="915988">
              <a:defRPr sz="3200">
                <a:solidFill>
                  <a:schemeClr val="tx1"/>
                </a:solidFill>
                <a:latin typeface="Times New Roman" pitchFamily="18" charset="0"/>
              </a:defRPr>
            </a:lvl5pPr>
            <a:lvl6pPr marL="2511425" indent="-225425" algn="ctr" defTabSz="915988" eaLnBrk="0" fontAlgn="base" hangingPunct="0">
              <a:spcBef>
                <a:spcPct val="20000"/>
              </a:spcBef>
              <a:spcAft>
                <a:spcPct val="0"/>
              </a:spcAft>
              <a:defRPr sz="3200">
                <a:solidFill>
                  <a:schemeClr val="tx1"/>
                </a:solidFill>
                <a:latin typeface="Times New Roman" pitchFamily="18" charset="0"/>
              </a:defRPr>
            </a:lvl6pPr>
            <a:lvl7pPr marL="2968625" indent="-225425" algn="ctr" defTabSz="915988" eaLnBrk="0" fontAlgn="base" hangingPunct="0">
              <a:spcBef>
                <a:spcPct val="20000"/>
              </a:spcBef>
              <a:spcAft>
                <a:spcPct val="0"/>
              </a:spcAft>
              <a:defRPr sz="3200">
                <a:solidFill>
                  <a:schemeClr val="tx1"/>
                </a:solidFill>
                <a:latin typeface="Times New Roman" pitchFamily="18" charset="0"/>
              </a:defRPr>
            </a:lvl7pPr>
            <a:lvl8pPr marL="3425825" indent="-225425" algn="ctr" defTabSz="915988" eaLnBrk="0" fontAlgn="base" hangingPunct="0">
              <a:spcBef>
                <a:spcPct val="20000"/>
              </a:spcBef>
              <a:spcAft>
                <a:spcPct val="0"/>
              </a:spcAft>
              <a:defRPr sz="3200">
                <a:solidFill>
                  <a:schemeClr val="tx1"/>
                </a:solidFill>
                <a:latin typeface="Times New Roman" pitchFamily="18" charset="0"/>
              </a:defRPr>
            </a:lvl8pPr>
            <a:lvl9pPr marL="3883025" indent="-225425" algn="ctr" defTabSz="915988" eaLnBrk="0" fontAlgn="base" hangingPunct="0">
              <a:spcBef>
                <a:spcPct val="20000"/>
              </a:spcBef>
              <a:spcAft>
                <a:spcPct val="0"/>
              </a:spcAft>
              <a:defRPr sz="3200">
                <a:solidFill>
                  <a:schemeClr val="tx1"/>
                </a:solidFill>
                <a:latin typeface="Times New Roman" pitchFamily="18" charset="0"/>
              </a:defRPr>
            </a:lvl9pPr>
          </a:lstStyle>
          <a:p>
            <a:fld id="{B62F80B8-75D0-43CD-9884-C97192711AE9}" type="slidenum">
              <a:rPr lang="en-US" altLang="en-US" sz="1200" smtClean="0"/>
              <a:pPr/>
              <a:t>8</a:t>
            </a:fld>
            <a:endParaRPr lang="en-US" altLang="en-US" sz="1200"/>
          </a:p>
        </p:txBody>
      </p:sp>
      <p:sp>
        <p:nvSpPr>
          <p:cNvPr id="84995" name="Rectangle 2"/>
          <p:cNvSpPr>
            <a:spLocks noGrp="1" noRot="1" noChangeAspect="1" noChangeArrowheads="1" noTextEdit="1"/>
          </p:cNvSpPr>
          <p:nvPr>
            <p:ph type="sldImg"/>
          </p:nvPr>
        </p:nvSpPr>
        <p:spPr>
          <a:xfrm>
            <a:off x="914400" y="176213"/>
            <a:ext cx="7543800" cy="5657850"/>
          </a:xfrm>
          <a:prstGeom prst="rect">
            <a:avLst/>
          </a:prstGeom>
          <a:ln cap="flat"/>
        </p:spPr>
      </p:sp>
      <p:sp>
        <p:nvSpPr>
          <p:cNvPr id="84996" name="Rectangle 3"/>
          <p:cNvSpPr>
            <a:spLocks noGrp="1" noChangeArrowheads="1"/>
          </p:cNvSpPr>
          <p:nvPr>
            <p:ph type="body" idx="1"/>
          </p:nvPr>
        </p:nvSpPr>
        <p:spPr>
          <a:xfrm>
            <a:off x="253448" y="5920623"/>
            <a:ext cx="9042952" cy="914400"/>
          </a:xfrm>
          <a:noFill/>
        </p:spPr>
        <p:txBody>
          <a:bodyPr/>
          <a:lstStyle/>
          <a:p>
            <a:pPr eaLnBrk="1" hangingPunct="1"/>
            <a:r>
              <a:rPr lang="en-US" altLang="en-US" dirty="0"/>
              <a:t>REMOVE?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177800"/>
            <a:ext cx="6511925" cy="4883150"/>
          </a:xfrm>
          <a:prstGeom prst="rect">
            <a:avLst/>
          </a:prstGeom>
        </p:spPr>
      </p:sp>
      <p:sp>
        <p:nvSpPr>
          <p:cNvPr id="3" name="Notes Placeholder 2"/>
          <p:cNvSpPr>
            <a:spLocks noGrp="1"/>
          </p:cNvSpPr>
          <p:nvPr>
            <p:ph type="body" idx="1"/>
          </p:nvPr>
        </p:nvSpPr>
        <p:spPr>
          <a:xfrm>
            <a:off x="247949" y="5080066"/>
            <a:ext cx="9042952" cy="1625534"/>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latin typeface="Times New Roman" pitchFamily="-106" charset="0"/>
                <a:ea typeface="ＭＳ Ｐゴシック" pitchFamily="-106" charset="-128"/>
                <a:cs typeface="ＭＳ Ｐゴシック" pitchFamily="-106" charset="-128"/>
              </a:rPr>
              <a:t>Page 25 is our</a:t>
            </a:r>
            <a:r>
              <a:rPr lang="en-US" kern="1200" baseline="0" dirty="0">
                <a:solidFill>
                  <a:schemeClr val="tx1"/>
                </a:solidFill>
                <a:effectLst/>
                <a:latin typeface="Times New Roman" pitchFamily="-106" charset="0"/>
                <a:ea typeface="ＭＳ Ｐゴシック" pitchFamily="-106" charset="-128"/>
                <a:cs typeface="ＭＳ Ｐゴシック" pitchFamily="-106" charset="-128"/>
              </a:rPr>
              <a:t> net profit history, the first chart is the growth since the Commission started in 1935.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0" dirty="0">
                <a:solidFill>
                  <a:schemeClr val="tx1"/>
                </a:solidFill>
                <a:effectLst/>
                <a:latin typeface="Times New Roman" pitchFamily="-106" charset="0"/>
                <a:ea typeface="ＭＳ Ｐゴシック" pitchFamily="-106" charset="-128"/>
                <a:cs typeface="ＭＳ Ｐゴシック" pitchFamily="-106" charset="-128"/>
              </a:rPr>
              <a:t>I</a:t>
            </a:r>
            <a:r>
              <a:rPr lang="en-US" kern="1200" dirty="0">
                <a:solidFill>
                  <a:schemeClr val="tx1"/>
                </a:solidFill>
                <a:effectLst/>
                <a:latin typeface="Times New Roman" pitchFamily="-106" charset="0"/>
                <a:ea typeface="ＭＳ Ｐゴシック" pitchFamily="-106" charset="-128"/>
                <a:cs typeface="ＭＳ Ｐゴシック" pitchFamily="-106" charset="-128"/>
              </a:rPr>
              <a:t>n the Commission’s 88 years of operations it has earned over $4.3 billion</a:t>
            </a:r>
            <a:r>
              <a:rPr lang="en-US" kern="1200" baseline="0" dirty="0">
                <a:solidFill>
                  <a:schemeClr val="tx1"/>
                </a:solidFill>
                <a:effectLst/>
                <a:latin typeface="Times New Roman" pitchFamily="-106" charset="0"/>
                <a:ea typeface="ＭＳ Ｐゴシック" pitchFamily="-106" charset="-128"/>
                <a:cs typeface="ＭＳ Ｐゴシック" pitchFamily="-106" charset="-128"/>
              </a:rPr>
              <a:t> in net profit.</a:t>
            </a:r>
            <a:r>
              <a:rPr lang="en-US" kern="1200" dirty="0">
                <a:solidFill>
                  <a:schemeClr val="tx1"/>
                </a:solidFill>
                <a:effectLst/>
                <a:latin typeface="Times New Roman" pitchFamily="-106" charset="0"/>
                <a:ea typeface="ＭＳ Ｐゴシック" pitchFamily="-106" charset="-128"/>
                <a:cs typeface="ＭＳ Ｐゴシック" pitchFamily="-106" charset="-128"/>
              </a:rPr>
              <a:t>  </a:t>
            </a:r>
          </a:p>
          <a:p>
            <a:r>
              <a:rPr lang="en-US" kern="1200" dirty="0">
                <a:solidFill>
                  <a:schemeClr val="tx1"/>
                </a:solidFill>
                <a:effectLst/>
                <a:latin typeface="Times New Roman" pitchFamily="-106" charset="0"/>
                <a:ea typeface="ＭＳ Ｐゴシック" pitchFamily="-106" charset="-128"/>
                <a:cs typeface="ＭＳ Ｐゴシック" pitchFamily="-106" charset="-128"/>
              </a:rPr>
              <a:t>The other chart is the last</a:t>
            </a:r>
            <a:r>
              <a:rPr lang="en-US" kern="1200" baseline="0" dirty="0">
                <a:solidFill>
                  <a:schemeClr val="tx1"/>
                </a:solidFill>
                <a:effectLst/>
                <a:latin typeface="Times New Roman" pitchFamily="-106" charset="0"/>
                <a:ea typeface="ＭＳ Ｐゴシック" pitchFamily="-106" charset="-128"/>
                <a:cs typeface="ＭＳ Ｐゴシック" pitchFamily="-106" charset="-128"/>
              </a:rPr>
              <a:t> 10 years of our </a:t>
            </a:r>
            <a:r>
              <a:rPr lang="en-US" kern="1200" dirty="0">
                <a:solidFill>
                  <a:schemeClr val="tx1"/>
                </a:solidFill>
                <a:effectLst/>
                <a:latin typeface="Times New Roman" pitchFamily="-106" charset="0"/>
                <a:ea typeface="ＭＳ Ｐゴシック" pitchFamily="-106" charset="-128"/>
                <a:cs typeface="ＭＳ Ｐゴシック" pitchFamily="-106" charset="-128"/>
              </a:rPr>
              <a:t>annual Net Profit from FY13 to FY22 so you can see the consistent trend.</a:t>
            </a:r>
          </a:p>
          <a:p>
            <a:endParaRPr lang="en-US" kern="1200" dirty="0">
              <a:solidFill>
                <a:schemeClr val="tx1"/>
              </a:solidFill>
              <a:effectLst/>
              <a:latin typeface="Times New Roman" pitchFamily="-106" charset="0"/>
              <a:ea typeface="ＭＳ Ｐゴシック" pitchFamily="-106" charset="-128"/>
              <a:cs typeface="ＭＳ Ｐゴシック" pitchFamily="-106" charset="-128"/>
            </a:endParaRPr>
          </a:p>
          <a:p>
            <a:endParaRPr lang="en-US" sz="800" kern="1200" baseline="0" dirty="0">
              <a:solidFill>
                <a:schemeClr val="tx1"/>
              </a:solidFill>
              <a:effectLst/>
              <a:latin typeface="Times New Roman" pitchFamily="-106" charset="0"/>
              <a:ea typeface="ＭＳ Ｐゴシック" pitchFamily="-106" charset="-128"/>
              <a:cs typeface="ＭＳ Ｐゴシック" pitchFamily="-106" charset="-128"/>
            </a:endParaRPr>
          </a:p>
          <a:p>
            <a:r>
              <a:rPr lang="en-US" kern="1200" baseline="0" dirty="0">
                <a:solidFill>
                  <a:schemeClr val="tx1"/>
                </a:solidFill>
                <a:effectLst/>
                <a:latin typeface="Times New Roman" pitchFamily="-106" charset="0"/>
                <a:ea typeface="ＭＳ Ｐゴシック" pitchFamily="-106" charset="-128"/>
                <a:cs typeface="ＭＳ Ｐゴシック" pitchFamily="-106" charset="-128"/>
              </a:rPr>
              <a:t>FY14 to 16 $3 to 4M growth; FY17 to 20 relatively flat; FY21 growth $28M</a:t>
            </a:r>
            <a:endParaRPr lang="en-US" b="0" dirty="0"/>
          </a:p>
          <a:p>
            <a:endParaRPr lang="en-US" sz="1200" kern="1200" dirty="0">
              <a:solidFill>
                <a:schemeClr val="tx1"/>
              </a:solidFill>
              <a:effectLst/>
              <a:latin typeface="Times New Roman" pitchFamily="-106"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a:xfrm>
            <a:off x="5269035" y="6659644"/>
            <a:ext cx="4027367" cy="350759"/>
          </a:xfrm>
          <a:prstGeom prst="rect">
            <a:avLst/>
          </a:prstGeom>
        </p:spPr>
        <p:txBody>
          <a:bodyPr/>
          <a:lstStyle/>
          <a:p>
            <a:pPr>
              <a:defRPr/>
            </a:pPr>
            <a:fld id="{2B139C30-1631-4291-9BA3-F0715BC9649F}" type="slidenum">
              <a:rPr lang="en-US" altLang="en-US" smtClean="0"/>
              <a:pPr>
                <a:defRPr/>
              </a:pPr>
              <a:t>9</a:t>
            </a:fld>
            <a:endParaRPr lang="en-US" altLang="en-US"/>
          </a:p>
        </p:txBody>
      </p:sp>
    </p:spTree>
    <p:extLst>
      <p:ext uri="{BB962C8B-B14F-4D97-AF65-F5344CB8AC3E}">
        <p14:creationId xmlns:p14="http://schemas.microsoft.com/office/powerpoint/2010/main" val="114464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old man"/>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4849814" y="0"/>
            <a:ext cx="4294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H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ctrTitle" hasCustomPrompt="1"/>
          </p:nvPr>
        </p:nvSpPr>
        <p:spPr>
          <a:xfrm>
            <a:off x="1295400" y="114301"/>
            <a:ext cx="6858000" cy="800100"/>
          </a:xfrm>
        </p:spPr>
        <p:txBody>
          <a:bodyPr/>
          <a:lstStyle>
            <a:lvl1pPr algn="ctr">
              <a:defRPr sz="3200" i="1"/>
            </a:lvl1pPr>
          </a:lstStyle>
          <a:p>
            <a:r>
              <a:rPr lang="en-US" dirty="0"/>
              <a:t>Contact Information</a:t>
            </a:r>
          </a:p>
        </p:txBody>
      </p:sp>
      <p:sp>
        <p:nvSpPr>
          <p:cNvPr id="7171" name="Rectangle 3"/>
          <p:cNvSpPr>
            <a:spLocks noGrp="1" noChangeArrowheads="1"/>
          </p:cNvSpPr>
          <p:nvPr>
            <p:ph type="subTitle" idx="1"/>
          </p:nvPr>
        </p:nvSpPr>
        <p:spPr>
          <a:xfrm>
            <a:off x="2057400" y="1981200"/>
            <a:ext cx="5029200" cy="3657600"/>
          </a:xfrm>
        </p:spPr>
        <p:txBody>
          <a:bodyPr/>
          <a:lstStyle>
            <a:lvl1pPr marL="0" indent="0" algn="ctr">
              <a:buFontTx/>
              <a:buNone/>
              <a:defRPr sz="1800"/>
            </a:lvl1pPr>
          </a:lstStyle>
          <a:p>
            <a:r>
              <a:rPr lang="en-US"/>
              <a:t>Click to edit Master subtitle style</a:t>
            </a:r>
            <a:endParaRPr lang="en-US" dirty="0"/>
          </a:p>
        </p:txBody>
      </p:sp>
      <p:sp>
        <p:nvSpPr>
          <p:cNvPr id="9" name="Rectangle 10"/>
          <p:cNvSpPr>
            <a:spLocks noGrp="1" noChangeArrowheads="1"/>
          </p:cNvSpPr>
          <p:nvPr>
            <p:ph type="dt" sz="half" idx="10"/>
          </p:nvPr>
        </p:nvSpPr>
        <p:spPr>
          <a:xfrm>
            <a:off x="7086600" y="6477000"/>
            <a:ext cx="1905000" cy="228600"/>
          </a:xfrm>
        </p:spPr>
        <p:txBody>
          <a:bodyPr/>
          <a:lstStyle>
            <a:lvl1pPr>
              <a:defRPr/>
            </a:lvl1pPr>
          </a:lstStyle>
          <a:p>
            <a:pPr>
              <a:defRPr/>
            </a:pPr>
            <a:r>
              <a:rPr lang="en-US" altLang="en-US" dirty="0"/>
              <a:t>1/10/2023</a:t>
            </a:r>
          </a:p>
        </p:txBody>
      </p:sp>
      <p:sp>
        <p:nvSpPr>
          <p:cNvPr id="10" name="Rectangle 12"/>
          <p:cNvSpPr>
            <a:spLocks noGrp="1" noChangeArrowheads="1"/>
          </p:cNvSpPr>
          <p:nvPr>
            <p:ph type="sldNum" sz="quarter" idx="11"/>
          </p:nvPr>
        </p:nvSpPr>
        <p:spPr>
          <a:xfrm>
            <a:off x="3048000" y="6477000"/>
            <a:ext cx="1905000" cy="228600"/>
          </a:xfrm>
        </p:spPr>
        <p:txBody>
          <a:bodyPr/>
          <a:lstStyle>
            <a:lvl1pPr>
              <a:defRPr/>
            </a:lvl1pPr>
          </a:lstStyle>
          <a:p>
            <a:pPr>
              <a:defRPr/>
            </a:pPr>
            <a:fld id="{19F0AD9A-B3D9-47F2-8E6F-889029ADE93D}" type="slidenum">
              <a:rPr lang="en-US" altLang="en-US"/>
              <a:pPr>
                <a:defRPr/>
              </a:pPr>
              <a:t>‹#›</a:t>
            </a:fld>
            <a:endParaRPr lang="en-US" altLang="en-US" dirty="0"/>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r="64536"/>
          <a:stretch/>
        </p:blipFill>
        <p:spPr>
          <a:xfrm>
            <a:off x="8107364" y="76201"/>
            <a:ext cx="1051349" cy="838200"/>
          </a:xfrm>
          <a:prstGeom prst="rect">
            <a:avLst/>
          </a:prstGeom>
        </p:spPr>
      </p:pic>
    </p:spTree>
    <p:extLst>
      <p:ext uri="{BB962C8B-B14F-4D97-AF65-F5344CB8AC3E}">
        <p14:creationId xmlns:p14="http://schemas.microsoft.com/office/powerpoint/2010/main" val="270830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lgn="r">
              <a:defRPr sz="1000"/>
            </a:lvl1pPr>
          </a:lstStyle>
          <a:p>
            <a:pPr>
              <a:defRPr/>
            </a:pPr>
            <a:r>
              <a:rPr lang="en-US" altLang="en-US" dirty="0"/>
              <a:t>1/10/2023</a:t>
            </a:r>
          </a:p>
        </p:txBody>
      </p:sp>
      <p:sp>
        <p:nvSpPr>
          <p:cNvPr id="5" name="Rectangle 6"/>
          <p:cNvSpPr>
            <a:spLocks noGrp="1" noChangeArrowheads="1"/>
          </p:cNvSpPr>
          <p:nvPr>
            <p:ph type="sldNum" sz="quarter" idx="11"/>
          </p:nvPr>
        </p:nvSpPr>
        <p:spPr>
          <a:ln/>
        </p:spPr>
        <p:txBody>
          <a:bodyPr/>
          <a:lstStyle>
            <a:lvl1pPr>
              <a:defRPr sz="1000"/>
            </a:lvl1pPr>
          </a:lstStyle>
          <a:p>
            <a:pPr>
              <a:defRPr/>
            </a:pPr>
            <a:fld id="{A1505284-021E-4B4E-823A-B57DB0B6E7E3}" type="slidenum">
              <a:rPr lang="en-US" altLang="en-US" smtClean="0"/>
              <a:pPr>
                <a:defRPr/>
              </a:pPr>
              <a:t>‹#›</a:t>
            </a:fld>
            <a:endParaRPr lang="en-US" altLang="en-US" dirty="0"/>
          </a:p>
        </p:txBody>
      </p:sp>
    </p:spTree>
    <p:extLst>
      <p:ext uri="{BB962C8B-B14F-4D97-AF65-F5344CB8AC3E}">
        <p14:creationId xmlns:p14="http://schemas.microsoft.com/office/powerpoint/2010/main" val="244670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143000"/>
            <a:ext cx="4305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143000"/>
            <a:ext cx="4305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lgn="r">
              <a:defRPr/>
            </a:lvl1pPr>
          </a:lstStyle>
          <a:p>
            <a:pPr>
              <a:defRPr/>
            </a:pPr>
            <a:r>
              <a:rPr lang="en-US" altLang="en-US" dirty="0"/>
              <a:t>1/10/2023</a:t>
            </a:r>
          </a:p>
        </p:txBody>
      </p:sp>
      <p:sp>
        <p:nvSpPr>
          <p:cNvPr id="6" name="Rectangle 6"/>
          <p:cNvSpPr>
            <a:spLocks noGrp="1" noChangeArrowheads="1"/>
          </p:cNvSpPr>
          <p:nvPr>
            <p:ph type="sldNum" sz="quarter" idx="11"/>
          </p:nvPr>
        </p:nvSpPr>
        <p:spPr>
          <a:ln/>
        </p:spPr>
        <p:txBody>
          <a:bodyPr/>
          <a:lstStyle>
            <a:lvl1pPr>
              <a:defRPr/>
            </a:lvl1pPr>
          </a:lstStyle>
          <a:p>
            <a:pPr>
              <a:defRPr/>
            </a:pPr>
            <a:fld id="{0B9CC4CB-BA74-43EC-A3AB-40088A86A0DA}" type="slidenum">
              <a:rPr lang="en-US" altLang="en-US"/>
              <a:pPr>
                <a:defRPr/>
              </a:pPr>
              <a:t>‹#›</a:t>
            </a:fld>
            <a:endParaRPr lang="en-US" altLang="en-US"/>
          </a:p>
        </p:txBody>
      </p:sp>
    </p:spTree>
    <p:extLst>
      <p:ext uri="{BB962C8B-B14F-4D97-AF65-F5344CB8AC3E}">
        <p14:creationId xmlns:p14="http://schemas.microsoft.com/office/powerpoint/2010/main" val="365082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lgn="r">
              <a:defRPr/>
            </a:lvl1pPr>
          </a:lstStyle>
          <a:p>
            <a:pPr>
              <a:defRPr/>
            </a:pPr>
            <a:r>
              <a:rPr lang="en-US" altLang="en-US" dirty="0"/>
              <a:t>1/10/2023</a:t>
            </a:r>
          </a:p>
        </p:txBody>
      </p:sp>
      <p:sp>
        <p:nvSpPr>
          <p:cNvPr id="3" name="Rectangle 6"/>
          <p:cNvSpPr>
            <a:spLocks noGrp="1" noChangeArrowheads="1"/>
          </p:cNvSpPr>
          <p:nvPr>
            <p:ph type="sldNum" sz="quarter" idx="11"/>
          </p:nvPr>
        </p:nvSpPr>
        <p:spPr>
          <a:ln/>
        </p:spPr>
        <p:txBody>
          <a:bodyPr/>
          <a:lstStyle>
            <a:lvl1pPr>
              <a:defRPr/>
            </a:lvl1pPr>
          </a:lstStyle>
          <a:p>
            <a:pPr>
              <a:defRPr/>
            </a:pPr>
            <a:fld id="{48E23D61-0460-45A0-AD74-CC4C2E246A08}" type="slidenum">
              <a:rPr lang="en-US" altLang="en-US"/>
              <a:pPr>
                <a:defRPr/>
              </a:pPr>
              <a:t>‹#›</a:t>
            </a:fld>
            <a:endParaRPr lang="en-US" altLang="en-US"/>
          </a:p>
        </p:txBody>
      </p:sp>
    </p:spTree>
    <p:extLst>
      <p:ext uri="{BB962C8B-B14F-4D97-AF65-F5344CB8AC3E}">
        <p14:creationId xmlns:p14="http://schemas.microsoft.com/office/powerpoint/2010/main" val="425958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533400"/>
          </a:xfrm>
        </p:spPr>
        <p:txBody>
          <a:bodyPr/>
          <a:lstStyle/>
          <a:p>
            <a:r>
              <a:rPr lang="en-US"/>
              <a:t>Click to edit Master title style</a:t>
            </a:r>
          </a:p>
        </p:txBody>
      </p:sp>
      <p:sp>
        <p:nvSpPr>
          <p:cNvPr id="3" name="ClipArt Placeholder 2"/>
          <p:cNvSpPr>
            <a:spLocks noGrp="1"/>
          </p:cNvSpPr>
          <p:nvPr>
            <p:ph type="clipArt" sz="half" idx="1"/>
          </p:nvPr>
        </p:nvSpPr>
        <p:spPr>
          <a:xfrm>
            <a:off x="228600" y="1143000"/>
            <a:ext cx="4305300" cy="5257800"/>
          </a:xfrm>
        </p:spPr>
        <p:txBody>
          <a:bodyPr/>
          <a:lstStyle/>
          <a:p>
            <a:pPr lvl="0"/>
            <a:r>
              <a:rPr lang="en-US" noProof="0"/>
              <a:t>Click icon to add clip art</a:t>
            </a:r>
          </a:p>
        </p:txBody>
      </p:sp>
      <p:sp>
        <p:nvSpPr>
          <p:cNvPr id="4" name="Text Placeholder 3"/>
          <p:cNvSpPr>
            <a:spLocks noGrp="1"/>
          </p:cNvSpPr>
          <p:nvPr>
            <p:ph type="body" sz="half" idx="2"/>
          </p:nvPr>
        </p:nvSpPr>
        <p:spPr>
          <a:xfrm>
            <a:off x="4686300" y="1143000"/>
            <a:ext cx="43053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lgn="r">
              <a:defRPr/>
            </a:lvl1pPr>
          </a:lstStyle>
          <a:p>
            <a:pPr>
              <a:defRPr/>
            </a:pPr>
            <a:fld id="{B6F2C5A9-BE02-4721-98BD-6C5A5416737B}" type="datetime1">
              <a:rPr lang="en-US" altLang="en-US" smtClean="0"/>
              <a:t>7/10/2025</a:t>
            </a:fld>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5BD6458-B10E-4651-9E08-6C1E499782C7}" type="slidenum">
              <a:rPr lang="en-US" altLang="en-US"/>
              <a:pPr>
                <a:defRPr/>
              </a:pPr>
              <a:t>‹#›</a:t>
            </a:fld>
            <a:endParaRPr lang="en-US" altLang="en-US"/>
          </a:p>
        </p:txBody>
      </p:sp>
    </p:spTree>
    <p:extLst>
      <p:ext uri="{BB962C8B-B14F-4D97-AF65-F5344CB8AC3E}">
        <p14:creationId xmlns:p14="http://schemas.microsoft.com/office/powerpoint/2010/main" val="93834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3455" y="134471"/>
            <a:ext cx="8042853" cy="1143000"/>
          </a:xfrm>
        </p:spPr>
        <p:txBody>
          <a:bodyPr/>
          <a:lstStyle/>
          <a:p>
            <a:r>
              <a:rPr lang="en-US"/>
              <a:t>Click to edit Master title style</a:t>
            </a:r>
          </a:p>
        </p:txBody>
      </p:sp>
      <p:sp>
        <p:nvSpPr>
          <p:cNvPr id="3" name="Table Placeholder 2"/>
          <p:cNvSpPr>
            <a:spLocks noGrp="1"/>
          </p:cNvSpPr>
          <p:nvPr>
            <p:ph type="tbl" idx="1"/>
          </p:nvPr>
        </p:nvSpPr>
        <p:spPr>
          <a:xfrm>
            <a:off x="539752" y="1676681"/>
            <a:ext cx="7772977" cy="4419319"/>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48B85A9A-A313-4D0E-BB67-1480B041E5C7}" type="slidenum">
              <a:rPr lang="en-US"/>
              <a:pPr>
                <a:defRPr/>
              </a:pPr>
              <a:t>‹#›</a:t>
            </a:fld>
            <a:endParaRPr lang="en-US" dirty="0"/>
          </a:p>
        </p:txBody>
      </p:sp>
    </p:spTree>
    <p:extLst>
      <p:ext uri="{BB962C8B-B14F-4D97-AF65-F5344CB8AC3E}">
        <p14:creationId xmlns:p14="http://schemas.microsoft.com/office/powerpoint/2010/main" val="32803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old man"/>
          <p:cNvPicPr>
            <a:picLocks noChangeAspect="1" noChangeArrowheads="1"/>
          </p:cNvPicPr>
          <p:nvPr/>
        </p:nvPicPr>
        <p:blipFill>
          <a:blip r:embed="rId8">
            <a:lum bright="70000" contrast="-70000"/>
            <a:grayscl/>
            <a:extLst>
              <a:ext uri="{28A0092B-C50C-407E-A947-70E740481C1C}">
                <a14:useLocalDpi xmlns:a14="http://schemas.microsoft.com/office/drawing/2010/main" val="0"/>
              </a:ext>
            </a:extLst>
          </a:blip>
          <a:srcRect/>
          <a:stretch>
            <a:fillRect/>
          </a:stretch>
        </p:blipFill>
        <p:spPr bwMode="auto">
          <a:xfrm>
            <a:off x="4849814" y="0"/>
            <a:ext cx="4294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228600" y="11430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8" name="Picture 9" descr="NH Se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838200" y="3048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Rectangle 4"/>
          <p:cNvSpPr>
            <a:spLocks noGrp="1" noChangeArrowheads="1"/>
          </p:cNvSpPr>
          <p:nvPr>
            <p:ph type="dt" sz="half" idx="2"/>
          </p:nvPr>
        </p:nvSpPr>
        <p:spPr bwMode="auto">
          <a:xfrm>
            <a:off x="70866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pPr>
              <a:defRPr/>
            </a:pPr>
            <a:r>
              <a:rPr lang="en-US" altLang="en-US" dirty="0"/>
              <a:t>1/10/2023</a:t>
            </a:r>
          </a:p>
        </p:txBody>
      </p:sp>
      <p:sp>
        <p:nvSpPr>
          <p:cNvPr id="1030" name="Rectangle 6"/>
          <p:cNvSpPr>
            <a:spLocks noGrp="1" noChangeArrowheads="1"/>
          </p:cNvSpPr>
          <p:nvPr>
            <p:ph type="sldNum" sz="quarter" idx="4"/>
          </p:nvPr>
        </p:nvSpPr>
        <p:spPr bwMode="auto">
          <a:xfrm>
            <a:off x="30480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Verdana" pitchFamily="34" charset="0"/>
              </a:defRPr>
            </a:lvl1pPr>
          </a:lstStyle>
          <a:p>
            <a:pPr>
              <a:defRPr/>
            </a:pPr>
            <a:fld id="{5C25A582-840F-49D1-A12C-6CF5C82DDA44}" type="slidenum">
              <a:rPr lang="en-US" altLang="en-US" smtClean="0"/>
              <a:pPr>
                <a:defRPr/>
              </a:pPr>
              <a:t>‹#›</a:t>
            </a:fld>
            <a:endParaRPr lang="en-US" altLang="en-US" dirty="0"/>
          </a:p>
        </p:txBody>
      </p:sp>
      <p:sp>
        <p:nvSpPr>
          <p:cNvPr id="1032" name="Line 10"/>
          <p:cNvSpPr>
            <a:spLocks noChangeShapeType="1"/>
          </p:cNvSpPr>
          <p:nvPr/>
        </p:nvSpPr>
        <p:spPr bwMode="auto">
          <a:xfrm>
            <a:off x="457200" y="9144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r="64536"/>
          <a:stretch/>
        </p:blipFill>
        <p:spPr>
          <a:xfrm>
            <a:off x="8202941" y="76203"/>
            <a:ext cx="955771" cy="761999"/>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47" r:id="rId2"/>
    <p:sldLayoutId id="2147483749" r:id="rId3"/>
    <p:sldLayoutId id="2147483752" r:id="rId4"/>
    <p:sldLayoutId id="2147483757" r:id="rId5"/>
    <p:sldLayoutId id="2147483765" r:id="rId6"/>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anim calcmode="lin" valueType="num">
                                      <p:cBhvr>
                                        <p:cTn id="8"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anim calcmode="lin" valueType="num">
                                      <p:cBhvr>
                                        <p:cTn id="13"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500"/>
                                        <p:tgtEl>
                                          <p:spTgt spid="1027">
                                            <p:txEl>
                                              <p:pRg st="2" end="2"/>
                                            </p:txEl>
                                          </p:spTgt>
                                        </p:tgtEl>
                                      </p:cBhvr>
                                    </p:animEffect>
                                    <p:anim calcmode="lin" valueType="num">
                                      <p:cBhvr>
                                        <p:cTn id="18"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500"/>
                                        <p:tgtEl>
                                          <p:spTgt spid="1027">
                                            <p:txEl>
                                              <p:pRg st="3" end="3"/>
                                            </p:txEl>
                                          </p:spTgt>
                                        </p:tgtEl>
                                      </p:cBhvr>
                                    </p:animEffect>
                                    <p:anim calcmode="lin" valueType="num">
                                      <p:cBhvr>
                                        <p:cTn id="23"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500"/>
                                        <p:tgtEl>
                                          <p:spTgt spid="1027">
                                            <p:txEl>
                                              <p:pRg st="4" end="4"/>
                                            </p:txEl>
                                          </p:spTgt>
                                        </p:tgtEl>
                                      </p:cBhvr>
                                    </p:animEffect>
                                    <p:anim calcmode="lin" valueType="num">
                                      <p:cBhvr>
                                        <p:cTn id="28"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hf hdr="0" ftr="0"/>
  <p:txStyles>
    <p:title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har char="–"/>
        <a:defRPr>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har char="»"/>
        <a:defRPr sz="14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14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14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14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14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liquorandwineoutlets.com/" TargetMode="External"/><Relationship Id="rId2" Type="http://schemas.openxmlformats.org/officeDocument/2006/relationships/hyperlink" Target="mailto:Janet.M.Donnelly@Liquor.nh.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body" sz="half" idx="2"/>
          </p:nvPr>
        </p:nvSpPr>
        <p:spPr>
          <a:xfrm>
            <a:off x="457200" y="1143000"/>
            <a:ext cx="8534400" cy="5257800"/>
          </a:xfrm>
        </p:spPr>
        <p:txBody>
          <a:bodyPr/>
          <a:lstStyle/>
          <a:p>
            <a:pPr algn="ctr" eaLnBrk="1" hangingPunct="1">
              <a:buFontTx/>
              <a:buNone/>
              <a:defRPr/>
            </a:pPr>
            <a:endParaRPr lang="en-US" altLang="en-US" sz="1800" dirty="0">
              <a:ea typeface="ＭＳ Ｐゴシック" pitchFamily="-112" charset="-128"/>
            </a:endParaRPr>
          </a:p>
          <a:p>
            <a:pPr algn="ctr" eaLnBrk="1" hangingPunct="1">
              <a:buFontTx/>
              <a:buNone/>
              <a:defRPr/>
            </a:pPr>
            <a:endParaRPr lang="en-US" altLang="en-US" sz="1200" u="sng" dirty="0">
              <a:solidFill>
                <a:srgbClr val="000000"/>
              </a:solidFill>
              <a:ea typeface="ＭＳ Ｐゴシック" pitchFamily="-112" charset="-128"/>
            </a:endParaRPr>
          </a:p>
          <a:p>
            <a:pPr algn="ctr" eaLnBrk="1" hangingPunct="1">
              <a:buFontTx/>
              <a:buNone/>
              <a:defRPr/>
            </a:pPr>
            <a:r>
              <a:rPr lang="en-US" altLang="en-US" sz="3600" i="1" dirty="0">
                <a:solidFill>
                  <a:srgbClr val="FF0000"/>
                </a:solidFill>
                <a:effectLst>
                  <a:outerShdw blurRad="38100" dist="38100" dir="2700000" algn="tl">
                    <a:srgbClr val="C0C0C0"/>
                  </a:outerShdw>
                </a:effectLst>
                <a:ea typeface="ＭＳ Ｐゴシック" pitchFamily="-112" charset="-128"/>
              </a:rPr>
              <a:t>New Hampshire</a:t>
            </a:r>
          </a:p>
          <a:p>
            <a:pPr algn="ctr" eaLnBrk="1" hangingPunct="1">
              <a:buFontTx/>
              <a:buNone/>
              <a:defRPr/>
            </a:pPr>
            <a:r>
              <a:rPr lang="en-US" altLang="en-US" sz="3600" i="1" dirty="0">
                <a:solidFill>
                  <a:srgbClr val="FF0000"/>
                </a:solidFill>
                <a:effectLst>
                  <a:outerShdw blurRad="38100" dist="38100" dir="2700000" algn="tl">
                    <a:srgbClr val="C0C0C0"/>
                  </a:outerShdw>
                </a:effectLst>
                <a:ea typeface="ＭＳ Ｐゴシック" pitchFamily="-112" charset="-128"/>
              </a:rPr>
              <a:t>Liquor Commission</a:t>
            </a:r>
            <a:endParaRPr lang="en-US" altLang="en-US" sz="1800" dirty="0">
              <a:solidFill>
                <a:srgbClr val="FF0000"/>
              </a:solidFill>
              <a:ea typeface="ＭＳ Ｐゴシック" pitchFamily="-112" charset="-128"/>
            </a:endParaRPr>
          </a:p>
          <a:p>
            <a:pPr algn="ctr" eaLnBrk="1" hangingPunct="1">
              <a:buFontTx/>
              <a:buNone/>
              <a:defRPr/>
            </a:pPr>
            <a:endParaRPr lang="en-US" altLang="en-US" sz="1800" dirty="0">
              <a:ea typeface="ＭＳ Ｐゴシック" pitchFamily="-112" charset="-128"/>
            </a:endParaRPr>
          </a:p>
          <a:p>
            <a:pPr algn="ctr">
              <a:buNone/>
              <a:defRPr/>
            </a:pPr>
            <a:endParaRPr lang="en-US" altLang="en-US" sz="500" dirty="0">
              <a:ea typeface="ＭＳ Ｐゴシック" pitchFamily="-112" charset="-128"/>
            </a:endParaRPr>
          </a:p>
          <a:p>
            <a:pPr algn="ctr">
              <a:buNone/>
              <a:defRPr/>
            </a:pPr>
            <a:r>
              <a:rPr lang="en-US" altLang="en-US" sz="2400" dirty="0">
                <a:ea typeface="ＭＳ Ｐゴシック" pitchFamily="-112" charset="-128"/>
              </a:rPr>
              <a:t>Retail Outlet IT Equipment Support</a:t>
            </a:r>
          </a:p>
          <a:p>
            <a:pPr algn="ctr">
              <a:buNone/>
              <a:defRPr/>
            </a:pPr>
            <a:endParaRPr lang="en-US" altLang="en-US" sz="2400" dirty="0">
              <a:ea typeface="ＭＳ Ｐゴシック" pitchFamily="-112" charset="-128"/>
            </a:endParaRPr>
          </a:p>
          <a:p>
            <a:pPr algn="ctr">
              <a:buNone/>
              <a:defRPr/>
            </a:pPr>
            <a:r>
              <a:rPr lang="en-US" altLang="en-US" sz="2400" dirty="0">
                <a:ea typeface="ＭＳ Ｐゴシック" pitchFamily="-112" charset="-128"/>
              </a:rPr>
              <a:t> </a:t>
            </a:r>
            <a:r>
              <a:rPr lang="en-US" altLang="en-US" sz="2400" u="sng" dirty="0">
                <a:solidFill>
                  <a:srgbClr val="FF0000"/>
                </a:solidFill>
                <a:ea typeface="ＭＳ Ｐゴシック" pitchFamily="-112" charset="-128"/>
              </a:rPr>
              <a:t>NHLC RFP# 2025-06</a:t>
            </a:r>
            <a:endParaRPr lang="en-US" altLang="en-US" u="sng" dirty="0">
              <a:solidFill>
                <a:srgbClr val="FF0000"/>
              </a:solidFill>
              <a:ea typeface="ＭＳ Ｐゴシック" pitchFamily="-112" charset="-128"/>
            </a:endParaRPr>
          </a:p>
          <a:p>
            <a:pPr algn="ctr" eaLnBrk="1" hangingPunct="1">
              <a:buFontTx/>
              <a:buNone/>
              <a:defRPr/>
            </a:pPr>
            <a:endParaRPr lang="en-US" altLang="en-US" sz="1800" dirty="0">
              <a:ea typeface="ＭＳ Ｐゴシック" pitchFamily="-112" charset="-128"/>
            </a:endParaRPr>
          </a:p>
          <a:p>
            <a:pPr algn="ctr" eaLnBrk="1" hangingPunct="1">
              <a:buFontTx/>
              <a:buNone/>
              <a:defRPr/>
            </a:pPr>
            <a:r>
              <a:rPr lang="en-US" altLang="en-US" sz="1800" dirty="0">
                <a:ea typeface="ＭＳ Ｐゴシック" pitchFamily="-112" charset="-128"/>
              </a:rPr>
              <a:t>July 10, 2025</a:t>
            </a:r>
            <a:endParaRPr lang="en-US" altLang="en-US" sz="3600" dirty="0">
              <a:ea typeface="ＭＳ Ｐゴシック" pitchFamily="-112" charset="-128"/>
            </a:endParaRPr>
          </a:p>
          <a:p>
            <a:pPr algn="ctr" eaLnBrk="1" hangingPunct="1">
              <a:buFontTx/>
              <a:buNone/>
              <a:defRPr/>
            </a:pPr>
            <a:endParaRPr lang="en-US" altLang="en-US" sz="2800" dirty="0">
              <a:ea typeface="ＭＳ Ｐゴシック" pitchFamily="-112" charset="-128"/>
            </a:endParaRPr>
          </a:p>
        </p:txBody>
      </p:sp>
      <p:sp>
        <p:nvSpPr>
          <p:cNvPr id="4" name="Slide Number Placeholder 3"/>
          <p:cNvSpPr>
            <a:spLocks noGrp="1"/>
          </p:cNvSpPr>
          <p:nvPr>
            <p:ph type="sldNum" sz="quarter" idx="11"/>
          </p:nvPr>
        </p:nvSpPr>
        <p:spPr/>
        <p:txBody>
          <a:bodyPr/>
          <a:lstStyle/>
          <a:p>
            <a:pPr>
              <a:defRPr/>
            </a:pPr>
            <a:fld id="{B5BD6458-B10E-4651-9E08-6C1E499782C7}" type="slidenum">
              <a:rPr lang="en-US" altLang="en-US" smtClean="0"/>
              <a:pPr>
                <a:defRPr/>
              </a:pPr>
              <a:t>1</a:t>
            </a:fld>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B6BE-C545-713D-332D-3CE9534D5EC5}"/>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0FF78BE-A846-AB26-916A-1FE56B90677A}"/>
              </a:ext>
            </a:extLst>
          </p:cNvPr>
          <p:cNvSpPr>
            <a:spLocks noGrp="1"/>
          </p:cNvSpPr>
          <p:nvPr>
            <p:ph idx="1"/>
          </p:nvPr>
        </p:nvSpPr>
        <p:spPr/>
        <p:txBody>
          <a:bodyPr anchor="ctr"/>
          <a:lstStyle/>
          <a:p>
            <a:pPr marL="0" indent="0" algn="ctr">
              <a:buNone/>
            </a:pPr>
            <a:r>
              <a:rPr lang="en-US" sz="3600" dirty="0"/>
              <a:t>IT Environment</a:t>
            </a:r>
          </a:p>
        </p:txBody>
      </p:sp>
      <p:sp>
        <p:nvSpPr>
          <p:cNvPr id="5" name="Slide Number Placeholder 4">
            <a:extLst>
              <a:ext uri="{FF2B5EF4-FFF2-40B4-BE49-F238E27FC236}">
                <a16:creationId xmlns:a16="http://schemas.microsoft.com/office/drawing/2014/main" id="{A1591472-1BF6-D075-5575-F59F6CF0B2B8}"/>
              </a:ext>
            </a:extLst>
          </p:cNvPr>
          <p:cNvSpPr>
            <a:spLocks noGrp="1"/>
          </p:cNvSpPr>
          <p:nvPr>
            <p:ph type="sldNum" sz="quarter" idx="11"/>
          </p:nvPr>
        </p:nvSpPr>
        <p:spPr>
          <a:xfrm>
            <a:off x="3048000" y="6477000"/>
            <a:ext cx="1905000" cy="228600"/>
          </a:xfrm>
        </p:spPr>
        <p:txBody>
          <a:bodyPr/>
          <a:lstStyle/>
          <a:p>
            <a:fld id="{A1505284-021E-4B4E-823A-B57DB0B6E7E3}" type="slidenum">
              <a:rPr lang="en-US" altLang="en-US" smtClean="0"/>
              <a:pPr/>
              <a:t>10</a:t>
            </a:fld>
            <a:endParaRPr lang="en-US" altLang="en-US" dirty="0"/>
          </a:p>
        </p:txBody>
      </p:sp>
    </p:spTree>
    <p:extLst>
      <p:ext uri="{BB962C8B-B14F-4D97-AF65-F5344CB8AC3E}">
        <p14:creationId xmlns:p14="http://schemas.microsoft.com/office/powerpoint/2010/main" val="212924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0D00-29BA-169B-D8F1-5CEE4F2017E9}"/>
              </a:ext>
            </a:extLst>
          </p:cNvPr>
          <p:cNvSpPr>
            <a:spLocks noGrp="1"/>
          </p:cNvSpPr>
          <p:nvPr>
            <p:ph type="title"/>
          </p:nvPr>
        </p:nvSpPr>
        <p:spPr/>
        <p:txBody>
          <a:bodyPr/>
          <a:lstStyle/>
          <a:p>
            <a:r>
              <a:rPr lang="en-US" dirty="0"/>
              <a:t>System Partners</a:t>
            </a:r>
          </a:p>
        </p:txBody>
      </p:sp>
      <p:sp>
        <p:nvSpPr>
          <p:cNvPr id="3" name="Content Placeholder 2">
            <a:extLst>
              <a:ext uri="{FF2B5EF4-FFF2-40B4-BE49-F238E27FC236}">
                <a16:creationId xmlns:a16="http://schemas.microsoft.com/office/drawing/2014/main" id="{461330D1-032F-F283-888E-9C53B4390097}"/>
              </a:ext>
            </a:extLst>
          </p:cNvPr>
          <p:cNvSpPr>
            <a:spLocks noGrp="1"/>
          </p:cNvSpPr>
          <p:nvPr>
            <p:ph idx="1"/>
          </p:nvPr>
        </p:nvSpPr>
        <p:spPr/>
        <p:txBody>
          <a:bodyPr/>
          <a:lstStyle/>
          <a:p>
            <a:r>
              <a:rPr lang="en-US" dirty="0"/>
              <a:t>DHL – Manhattan System</a:t>
            </a:r>
          </a:p>
          <a:p>
            <a:r>
              <a:rPr lang="en-US" dirty="0" err="1"/>
              <a:t>Evenica</a:t>
            </a:r>
            <a:r>
              <a:rPr lang="en-US" dirty="0"/>
              <a:t> – eCommerce site development and operation</a:t>
            </a:r>
          </a:p>
          <a:p>
            <a:r>
              <a:rPr lang="en-US" dirty="0"/>
              <a:t>System Automation – Div of Enforcement System</a:t>
            </a:r>
          </a:p>
          <a:p>
            <a:endParaRPr lang="en-US" sz="1000" dirty="0"/>
          </a:p>
          <a:p>
            <a:r>
              <a:rPr lang="en-US" dirty="0"/>
              <a:t>DoIT – Network and Data Center support</a:t>
            </a:r>
          </a:p>
          <a:p>
            <a:r>
              <a:rPr lang="en-US" dirty="0"/>
              <a:t>DAS – </a:t>
            </a:r>
            <a:r>
              <a:rPr lang="en-US" dirty="0" err="1"/>
              <a:t>NHFirst</a:t>
            </a:r>
            <a:r>
              <a:rPr lang="en-US" dirty="0"/>
              <a:t> – State Financial system</a:t>
            </a:r>
          </a:p>
          <a:p>
            <a:endParaRPr lang="en-US" sz="1000" dirty="0"/>
          </a:p>
          <a:p>
            <a:r>
              <a:rPr lang="en-US" dirty="0"/>
              <a:t>Chase – NH’s Acquiring Bank (transitioning to </a:t>
            </a:r>
            <a:r>
              <a:rPr lang="en-US" dirty="0" err="1"/>
              <a:t>BoA</a:t>
            </a:r>
            <a:r>
              <a:rPr lang="en-US" dirty="0"/>
              <a:t>)</a:t>
            </a:r>
          </a:p>
          <a:p>
            <a:r>
              <a:rPr lang="en-US" dirty="0"/>
              <a:t>New West – D365 Payment connector</a:t>
            </a:r>
          </a:p>
          <a:p>
            <a:r>
              <a:rPr lang="en-US" dirty="0"/>
              <a:t>GPI – Payment Gateway</a:t>
            </a:r>
          </a:p>
          <a:p>
            <a:r>
              <a:rPr lang="en-US" dirty="0" err="1"/>
              <a:t>GiveX</a:t>
            </a:r>
            <a:r>
              <a:rPr lang="en-US" dirty="0"/>
              <a:t> – Gift Card operations</a:t>
            </a:r>
          </a:p>
          <a:p>
            <a:endParaRPr lang="en-US" sz="1000" dirty="0"/>
          </a:p>
          <a:p>
            <a:r>
              <a:rPr lang="en-US" dirty="0" err="1"/>
              <a:t>VusionGroup</a:t>
            </a:r>
            <a:r>
              <a:rPr lang="en-US" dirty="0"/>
              <a:t> – Electronic shelf tags at 4 stores</a:t>
            </a:r>
          </a:p>
          <a:p>
            <a:endParaRPr lang="en-US" dirty="0"/>
          </a:p>
        </p:txBody>
      </p:sp>
      <p:sp>
        <p:nvSpPr>
          <p:cNvPr id="5" name="Slide Number Placeholder 4">
            <a:extLst>
              <a:ext uri="{FF2B5EF4-FFF2-40B4-BE49-F238E27FC236}">
                <a16:creationId xmlns:a16="http://schemas.microsoft.com/office/drawing/2014/main" id="{C767CF36-6F4A-5852-8F70-CC1DE8FC68B2}"/>
              </a:ext>
            </a:extLst>
          </p:cNvPr>
          <p:cNvSpPr>
            <a:spLocks noGrp="1"/>
          </p:cNvSpPr>
          <p:nvPr>
            <p:ph type="sldNum" sz="quarter" idx="11"/>
          </p:nvPr>
        </p:nvSpPr>
        <p:spPr/>
        <p:txBody>
          <a:bodyPr/>
          <a:lstStyle/>
          <a:p>
            <a:pPr>
              <a:defRPr/>
            </a:pPr>
            <a:fld id="{A1505284-021E-4B4E-823A-B57DB0B6E7E3}" type="slidenum">
              <a:rPr lang="en-US" altLang="en-US" smtClean="0"/>
              <a:pPr>
                <a:defRPr/>
              </a:pPr>
              <a:t>11</a:t>
            </a:fld>
            <a:endParaRPr lang="en-US" altLang="en-US" dirty="0"/>
          </a:p>
        </p:txBody>
      </p:sp>
    </p:spTree>
    <p:extLst>
      <p:ext uri="{BB962C8B-B14F-4D97-AF65-F5344CB8AC3E}">
        <p14:creationId xmlns:p14="http://schemas.microsoft.com/office/powerpoint/2010/main" val="337303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4531-8100-D8BD-F2B1-6E22F970EA74}"/>
              </a:ext>
            </a:extLst>
          </p:cNvPr>
          <p:cNvSpPr>
            <a:spLocks noGrp="1"/>
          </p:cNvSpPr>
          <p:nvPr>
            <p:ph type="title"/>
          </p:nvPr>
        </p:nvSpPr>
        <p:spPr/>
        <p:txBody>
          <a:bodyPr/>
          <a:lstStyle/>
          <a:p>
            <a:r>
              <a:rPr lang="en-US" dirty="0"/>
              <a:t>NextGen System Environment</a:t>
            </a:r>
          </a:p>
        </p:txBody>
      </p:sp>
      <p:sp>
        <p:nvSpPr>
          <p:cNvPr id="3" name="Content Placeholder 2">
            <a:extLst>
              <a:ext uri="{FF2B5EF4-FFF2-40B4-BE49-F238E27FC236}">
                <a16:creationId xmlns:a16="http://schemas.microsoft.com/office/drawing/2014/main" id="{0582D5C6-409F-BF58-342E-067E4F056447}"/>
              </a:ext>
            </a:extLst>
          </p:cNvPr>
          <p:cNvSpPr>
            <a:spLocks noGrp="1"/>
          </p:cNvSpPr>
          <p:nvPr>
            <p:ph idx="1"/>
          </p:nvPr>
        </p:nvSpPr>
        <p:spPr/>
        <p:txBody>
          <a:bodyPr/>
          <a:lstStyle/>
          <a:p>
            <a:r>
              <a:rPr lang="en-US" dirty="0"/>
              <a:t>NextGen</a:t>
            </a:r>
          </a:p>
          <a:p>
            <a:pPr lvl="1">
              <a:lnSpc>
                <a:spcPct val="150000"/>
              </a:lnSpc>
            </a:pPr>
            <a:r>
              <a:rPr lang="en-US" dirty="0"/>
              <a:t>Dynamics 365 Finance</a:t>
            </a:r>
          </a:p>
          <a:p>
            <a:pPr lvl="1">
              <a:lnSpc>
                <a:spcPct val="150000"/>
              </a:lnSpc>
            </a:pPr>
            <a:r>
              <a:rPr lang="en-US" dirty="0"/>
              <a:t>Dynamics 365 Commerce</a:t>
            </a:r>
          </a:p>
          <a:p>
            <a:pPr lvl="1">
              <a:lnSpc>
                <a:spcPct val="150000"/>
              </a:lnSpc>
            </a:pPr>
            <a:r>
              <a:rPr lang="en-US" dirty="0"/>
              <a:t>Dynamics 365 Supply Chain Management</a:t>
            </a:r>
          </a:p>
          <a:p>
            <a:pPr lvl="1">
              <a:lnSpc>
                <a:spcPct val="150000"/>
              </a:lnSpc>
            </a:pPr>
            <a:r>
              <a:rPr lang="en-US" b="1" dirty="0"/>
              <a:t>Store Commerce app for Windows</a:t>
            </a:r>
          </a:p>
          <a:p>
            <a:pPr lvl="1">
              <a:lnSpc>
                <a:spcPct val="150000"/>
              </a:lnSpc>
            </a:pPr>
            <a:r>
              <a:rPr lang="en-US" b="1" dirty="0"/>
              <a:t>Store Commerce for mobile</a:t>
            </a:r>
          </a:p>
        </p:txBody>
      </p:sp>
      <p:sp>
        <p:nvSpPr>
          <p:cNvPr id="5" name="Slide Number Placeholder 4">
            <a:extLst>
              <a:ext uri="{FF2B5EF4-FFF2-40B4-BE49-F238E27FC236}">
                <a16:creationId xmlns:a16="http://schemas.microsoft.com/office/drawing/2014/main" id="{3B914BE3-0B9B-14AB-D021-DAE59921D11D}"/>
              </a:ext>
            </a:extLst>
          </p:cNvPr>
          <p:cNvSpPr>
            <a:spLocks noGrp="1"/>
          </p:cNvSpPr>
          <p:nvPr>
            <p:ph type="sldNum" sz="quarter" idx="11"/>
          </p:nvPr>
        </p:nvSpPr>
        <p:spPr/>
        <p:txBody>
          <a:bodyPr/>
          <a:lstStyle/>
          <a:p>
            <a:pPr>
              <a:defRPr/>
            </a:pPr>
            <a:fld id="{A1505284-021E-4B4E-823A-B57DB0B6E7E3}" type="slidenum">
              <a:rPr lang="en-US" altLang="en-US" smtClean="0"/>
              <a:pPr>
                <a:defRPr/>
              </a:pPr>
              <a:t>12</a:t>
            </a:fld>
            <a:endParaRPr lang="en-US" altLang="en-US" dirty="0"/>
          </a:p>
        </p:txBody>
      </p:sp>
    </p:spTree>
    <p:extLst>
      <p:ext uri="{BB962C8B-B14F-4D97-AF65-F5344CB8AC3E}">
        <p14:creationId xmlns:p14="http://schemas.microsoft.com/office/powerpoint/2010/main" val="416826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45FB-8CDB-19DB-381C-FD5E712F21EB}"/>
              </a:ext>
            </a:extLst>
          </p:cNvPr>
          <p:cNvSpPr>
            <a:spLocks noGrp="1"/>
          </p:cNvSpPr>
          <p:nvPr>
            <p:ph type="title"/>
          </p:nvPr>
        </p:nvSpPr>
        <p:spPr/>
        <p:txBody>
          <a:bodyPr/>
          <a:lstStyle/>
          <a:p>
            <a:r>
              <a:rPr lang="en-US" dirty="0"/>
              <a:t>Retail Locations IT Environment</a:t>
            </a:r>
          </a:p>
        </p:txBody>
      </p:sp>
      <p:sp>
        <p:nvSpPr>
          <p:cNvPr id="3" name="Content Placeholder 2">
            <a:extLst>
              <a:ext uri="{FF2B5EF4-FFF2-40B4-BE49-F238E27FC236}">
                <a16:creationId xmlns:a16="http://schemas.microsoft.com/office/drawing/2014/main" id="{B8D5852C-B990-EB7D-A72D-21551AAAE78F}"/>
              </a:ext>
            </a:extLst>
          </p:cNvPr>
          <p:cNvSpPr>
            <a:spLocks noGrp="1"/>
          </p:cNvSpPr>
          <p:nvPr>
            <p:ph idx="1"/>
          </p:nvPr>
        </p:nvSpPr>
        <p:spPr/>
        <p:txBody>
          <a:bodyPr/>
          <a:lstStyle/>
          <a:p>
            <a:r>
              <a:rPr lang="en-US" dirty="0"/>
              <a:t>Lanes</a:t>
            </a:r>
          </a:p>
          <a:p>
            <a:pPr marL="514350" lvl="1" indent="0">
              <a:buNone/>
            </a:pPr>
            <a:r>
              <a:rPr lang="en-US" dirty="0"/>
              <a:t>All-In-One PC model</a:t>
            </a:r>
          </a:p>
          <a:p>
            <a:pPr marL="914400" lvl="2" indent="0">
              <a:buNone/>
            </a:pPr>
            <a:r>
              <a:rPr lang="en-US" dirty="0"/>
              <a:t>HP RP915 “Gen 2” (prevalent)</a:t>
            </a:r>
          </a:p>
          <a:p>
            <a:pPr marL="914400" lvl="2" indent="0">
              <a:buNone/>
            </a:pPr>
            <a:r>
              <a:rPr lang="en-US" dirty="0"/>
              <a:t>HP Engage One Pro “Gen 3”</a:t>
            </a:r>
          </a:p>
          <a:p>
            <a:pPr marL="514350" lvl="1" indent="0">
              <a:buNone/>
            </a:pPr>
            <a:r>
              <a:rPr lang="en-US" dirty="0"/>
              <a:t>HP Standard Duty Cash Drawer</a:t>
            </a:r>
          </a:p>
          <a:p>
            <a:pPr marL="514350" lvl="1" indent="0">
              <a:buNone/>
            </a:pPr>
            <a:r>
              <a:rPr lang="en-US" dirty="0"/>
              <a:t>HP POS Keyboard</a:t>
            </a:r>
          </a:p>
          <a:p>
            <a:pPr marL="514350" lvl="1" indent="0">
              <a:buNone/>
            </a:pPr>
            <a:r>
              <a:rPr lang="en-US" dirty="0"/>
              <a:t>Epson TM-T88V Receipt Printer</a:t>
            </a:r>
          </a:p>
          <a:p>
            <a:pPr marL="514350" lvl="1" indent="0">
              <a:buNone/>
            </a:pPr>
            <a:r>
              <a:rPr lang="en-US" dirty="0"/>
              <a:t>Barcode Scanners</a:t>
            </a:r>
          </a:p>
          <a:p>
            <a:pPr marL="914400" lvl="2" indent="0">
              <a:buNone/>
            </a:pPr>
            <a:r>
              <a:rPr lang="en-US" dirty="0"/>
              <a:t>Code CR5025 (prevalent)</a:t>
            </a:r>
          </a:p>
          <a:p>
            <a:pPr marL="914400" lvl="2" indent="0">
              <a:buNone/>
            </a:pPr>
            <a:r>
              <a:rPr lang="en-US" dirty="0"/>
              <a:t>Code CR5210</a:t>
            </a:r>
          </a:p>
          <a:p>
            <a:pPr marL="514350" lvl="1" indent="0">
              <a:buNone/>
            </a:pPr>
            <a:r>
              <a:rPr lang="en-US" dirty="0"/>
              <a:t>Verifone M400 Merchant Card Terminals</a:t>
            </a:r>
          </a:p>
          <a:p>
            <a:pPr marL="514350" lvl="1" indent="0">
              <a:buNone/>
            </a:pPr>
            <a:r>
              <a:rPr lang="en-US" dirty="0" err="1"/>
              <a:t>Netgear</a:t>
            </a:r>
            <a:r>
              <a:rPr lang="en-US" dirty="0"/>
              <a:t> GS105NA switch (prevalent)</a:t>
            </a:r>
          </a:p>
          <a:p>
            <a:pPr marL="514350" lvl="1" indent="0">
              <a:buNone/>
            </a:pPr>
            <a:r>
              <a:rPr lang="en-US" dirty="0"/>
              <a:t>Cisco IP Phone 7841</a:t>
            </a:r>
          </a:p>
          <a:p>
            <a:endParaRPr lang="en-US" dirty="0"/>
          </a:p>
          <a:p>
            <a:r>
              <a:rPr lang="en-US" dirty="0"/>
              <a:t>Lane 1 </a:t>
            </a:r>
          </a:p>
          <a:p>
            <a:pPr marL="914400" lvl="2" indent="0">
              <a:buNone/>
            </a:pPr>
            <a:r>
              <a:rPr lang="en-US" dirty="0"/>
              <a:t>UPS Tripp-Lite Smart1500MXLN </a:t>
            </a:r>
          </a:p>
          <a:p>
            <a:pPr indent="-228600">
              <a:buFont typeface="+mj-lt"/>
              <a:buAutoNum type="romanLcPeriod"/>
            </a:pPr>
            <a:endParaRPr lang="en-US" dirty="0"/>
          </a:p>
        </p:txBody>
      </p:sp>
      <p:sp>
        <p:nvSpPr>
          <p:cNvPr id="5" name="Slide Number Placeholder 4">
            <a:extLst>
              <a:ext uri="{FF2B5EF4-FFF2-40B4-BE49-F238E27FC236}">
                <a16:creationId xmlns:a16="http://schemas.microsoft.com/office/drawing/2014/main" id="{2B8B6740-98BB-0E39-CAE4-4714F78B9081}"/>
              </a:ext>
            </a:extLst>
          </p:cNvPr>
          <p:cNvSpPr>
            <a:spLocks noGrp="1"/>
          </p:cNvSpPr>
          <p:nvPr>
            <p:ph type="sldNum" sz="quarter" idx="11"/>
          </p:nvPr>
        </p:nvSpPr>
        <p:spPr/>
        <p:txBody>
          <a:bodyPr/>
          <a:lstStyle/>
          <a:p>
            <a:pPr>
              <a:defRPr/>
            </a:pPr>
            <a:fld id="{A1505284-021E-4B4E-823A-B57DB0B6E7E3}" type="slidenum">
              <a:rPr lang="en-US" altLang="en-US" smtClean="0"/>
              <a:pPr>
                <a:defRPr/>
              </a:pPr>
              <a:t>13</a:t>
            </a:fld>
            <a:endParaRPr lang="en-US" altLang="en-US" dirty="0"/>
          </a:p>
        </p:txBody>
      </p:sp>
    </p:spTree>
    <p:extLst>
      <p:ext uri="{BB962C8B-B14F-4D97-AF65-F5344CB8AC3E}">
        <p14:creationId xmlns:p14="http://schemas.microsoft.com/office/powerpoint/2010/main" val="190338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C8A59F-7554-7832-48E8-03739A4AD83F}"/>
              </a:ext>
            </a:extLst>
          </p:cNvPr>
          <p:cNvSpPr>
            <a:spLocks noGrp="1"/>
          </p:cNvSpPr>
          <p:nvPr>
            <p:ph type="sldNum" sz="quarter" idx="11"/>
          </p:nvPr>
        </p:nvSpPr>
        <p:spPr/>
        <p:txBody>
          <a:bodyPr/>
          <a:lstStyle/>
          <a:p>
            <a:pPr>
              <a:defRPr/>
            </a:pPr>
            <a:fld id="{48E23D61-0460-45A0-AD74-CC4C2E246A08}" type="slidenum">
              <a:rPr lang="en-US" altLang="en-US" smtClean="0"/>
              <a:pPr>
                <a:defRPr/>
              </a:pPr>
              <a:t>14</a:t>
            </a:fld>
            <a:endParaRPr lang="en-US" altLang="en-US"/>
          </a:p>
        </p:txBody>
      </p:sp>
      <p:pic>
        <p:nvPicPr>
          <p:cNvPr id="5" name="Picture 4" descr="A picture containing text, indoor, floor, desk&#10;&#10;AI-generated content may be incorrect.">
            <a:extLst>
              <a:ext uri="{FF2B5EF4-FFF2-40B4-BE49-F238E27FC236}">
                <a16:creationId xmlns:a16="http://schemas.microsoft.com/office/drawing/2014/main" id="{FA80FBCD-CB73-6422-6353-D44E06349141}"/>
              </a:ext>
            </a:extLst>
          </p:cNvPr>
          <p:cNvPicPr>
            <a:picLocks noChangeAspect="1"/>
          </p:cNvPicPr>
          <p:nvPr/>
        </p:nvPicPr>
        <p:blipFill>
          <a:blip r:embed="rId2"/>
          <a:stretch>
            <a:fillRect/>
          </a:stretch>
        </p:blipFill>
        <p:spPr>
          <a:xfrm>
            <a:off x="2590800" y="1310192"/>
            <a:ext cx="4389120" cy="5258696"/>
          </a:xfrm>
          <a:prstGeom prst="rect">
            <a:avLst/>
          </a:prstGeom>
        </p:spPr>
      </p:pic>
      <p:sp>
        <p:nvSpPr>
          <p:cNvPr id="6" name="Title 1">
            <a:extLst>
              <a:ext uri="{FF2B5EF4-FFF2-40B4-BE49-F238E27FC236}">
                <a16:creationId xmlns:a16="http://schemas.microsoft.com/office/drawing/2014/main" id="{01883131-A85A-4A16-FC4A-9AE38E05C323}"/>
              </a:ext>
            </a:extLst>
          </p:cNvPr>
          <p:cNvSpPr txBox="1">
            <a:spLocks/>
          </p:cNvSpPr>
          <p:nvPr/>
        </p:nvSpPr>
        <p:spPr>
          <a:xfrm>
            <a:off x="838200" y="304800"/>
            <a:ext cx="7543800" cy="533400"/>
          </a:xfrm>
          <a:prstGeom prst="rect">
            <a:avLst/>
          </a:prstGeom>
        </p:spPr>
        <p:txBody>
          <a:bodyPr/>
          <a:lst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a:lstStyle>
          <a:p>
            <a:r>
              <a:rPr lang="en-US" kern="0" dirty="0"/>
              <a:t>Typical Lane 1</a:t>
            </a:r>
          </a:p>
        </p:txBody>
      </p:sp>
    </p:spTree>
    <p:extLst>
      <p:ext uri="{BB962C8B-B14F-4D97-AF65-F5344CB8AC3E}">
        <p14:creationId xmlns:p14="http://schemas.microsoft.com/office/powerpoint/2010/main" val="421024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25644-42B6-C2DD-7EB1-407367E3BDF7}"/>
              </a:ext>
            </a:extLst>
          </p:cNvPr>
          <p:cNvSpPr>
            <a:spLocks noGrp="1"/>
          </p:cNvSpPr>
          <p:nvPr>
            <p:ph type="sldNum" sz="quarter" idx="11"/>
          </p:nvPr>
        </p:nvSpPr>
        <p:spPr/>
        <p:txBody>
          <a:bodyPr/>
          <a:lstStyle/>
          <a:p>
            <a:pPr>
              <a:defRPr/>
            </a:pPr>
            <a:fld id="{48E23D61-0460-45A0-AD74-CC4C2E246A08}" type="slidenum">
              <a:rPr lang="en-US" altLang="en-US" smtClean="0"/>
              <a:pPr>
                <a:defRPr/>
              </a:pPr>
              <a:t>15</a:t>
            </a:fld>
            <a:endParaRPr lang="en-US" altLang="en-US"/>
          </a:p>
        </p:txBody>
      </p:sp>
      <p:sp>
        <p:nvSpPr>
          <p:cNvPr id="4" name="Title 1">
            <a:extLst>
              <a:ext uri="{FF2B5EF4-FFF2-40B4-BE49-F238E27FC236}">
                <a16:creationId xmlns:a16="http://schemas.microsoft.com/office/drawing/2014/main" id="{34B0B91B-0614-726B-379A-6DD19363CCDA}"/>
              </a:ext>
            </a:extLst>
          </p:cNvPr>
          <p:cNvSpPr txBox="1">
            <a:spLocks/>
          </p:cNvSpPr>
          <p:nvPr/>
        </p:nvSpPr>
        <p:spPr>
          <a:xfrm>
            <a:off x="838200" y="304800"/>
            <a:ext cx="7543800" cy="533400"/>
          </a:xfrm>
          <a:prstGeom prst="rect">
            <a:avLst/>
          </a:prstGeom>
        </p:spPr>
        <p:txBody>
          <a:bodyPr/>
          <a:lst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a:lstStyle>
          <a:p>
            <a:r>
              <a:rPr lang="en-US" kern="0" dirty="0"/>
              <a:t>Retail Locations IT Environment</a:t>
            </a:r>
          </a:p>
        </p:txBody>
      </p:sp>
      <p:pic>
        <p:nvPicPr>
          <p:cNvPr id="5" name="Picture 4">
            <a:extLst>
              <a:ext uri="{FF2B5EF4-FFF2-40B4-BE49-F238E27FC236}">
                <a16:creationId xmlns:a16="http://schemas.microsoft.com/office/drawing/2014/main" id="{D8921CEF-3B04-033D-79EA-C114D081F108}"/>
              </a:ext>
            </a:extLst>
          </p:cNvPr>
          <p:cNvPicPr>
            <a:picLocks noChangeAspect="1"/>
          </p:cNvPicPr>
          <p:nvPr/>
        </p:nvPicPr>
        <p:blipFill>
          <a:blip r:embed="rId2"/>
          <a:stretch>
            <a:fillRect/>
          </a:stretch>
        </p:blipFill>
        <p:spPr>
          <a:xfrm>
            <a:off x="2419044" y="1143000"/>
            <a:ext cx="4382112" cy="5210902"/>
          </a:xfrm>
          <a:prstGeom prst="rect">
            <a:avLst/>
          </a:prstGeom>
        </p:spPr>
      </p:pic>
    </p:spTree>
    <p:extLst>
      <p:ext uri="{BB962C8B-B14F-4D97-AF65-F5344CB8AC3E}">
        <p14:creationId xmlns:p14="http://schemas.microsoft.com/office/powerpoint/2010/main" val="202251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44FE57-4695-1750-3034-54646C754650}"/>
              </a:ext>
            </a:extLst>
          </p:cNvPr>
          <p:cNvSpPr>
            <a:spLocks noGrp="1"/>
          </p:cNvSpPr>
          <p:nvPr>
            <p:ph type="sldNum" sz="quarter" idx="11"/>
          </p:nvPr>
        </p:nvSpPr>
        <p:spPr/>
        <p:txBody>
          <a:bodyPr/>
          <a:lstStyle/>
          <a:p>
            <a:pPr>
              <a:defRPr/>
            </a:pPr>
            <a:fld id="{48E23D61-0460-45A0-AD74-CC4C2E246A08}" type="slidenum">
              <a:rPr lang="en-US" altLang="en-US" smtClean="0"/>
              <a:pPr>
                <a:defRPr/>
              </a:pPr>
              <a:t>16</a:t>
            </a:fld>
            <a:endParaRPr lang="en-US" altLang="en-US"/>
          </a:p>
        </p:txBody>
      </p:sp>
      <p:sp>
        <p:nvSpPr>
          <p:cNvPr id="4" name="Title 1">
            <a:extLst>
              <a:ext uri="{FF2B5EF4-FFF2-40B4-BE49-F238E27FC236}">
                <a16:creationId xmlns:a16="http://schemas.microsoft.com/office/drawing/2014/main" id="{F61B18B4-5596-BB5F-1112-4E5241E9F249}"/>
              </a:ext>
            </a:extLst>
          </p:cNvPr>
          <p:cNvSpPr txBox="1">
            <a:spLocks/>
          </p:cNvSpPr>
          <p:nvPr/>
        </p:nvSpPr>
        <p:spPr>
          <a:xfrm>
            <a:off x="838200" y="304800"/>
            <a:ext cx="7543800" cy="533400"/>
          </a:xfrm>
          <a:prstGeom prst="rect">
            <a:avLst/>
          </a:prstGeom>
        </p:spPr>
        <p:txBody>
          <a:bodyPr/>
          <a:lst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a:lstStyle>
          <a:p>
            <a:r>
              <a:rPr lang="en-US" kern="0"/>
              <a:t>Retail Location IT Environment</a:t>
            </a:r>
            <a:endParaRPr lang="en-US" kern="0" dirty="0"/>
          </a:p>
        </p:txBody>
      </p:sp>
      <p:pic>
        <p:nvPicPr>
          <p:cNvPr id="6" name="Picture 5" descr="A picture containing text, indoor&#10;&#10;AI-generated content may be incorrect.">
            <a:extLst>
              <a:ext uri="{FF2B5EF4-FFF2-40B4-BE49-F238E27FC236}">
                <a16:creationId xmlns:a16="http://schemas.microsoft.com/office/drawing/2014/main" id="{8CA24926-4383-2A90-2310-08DD76D62D85}"/>
              </a:ext>
            </a:extLst>
          </p:cNvPr>
          <p:cNvPicPr>
            <a:picLocks noChangeAspect="1"/>
          </p:cNvPicPr>
          <p:nvPr/>
        </p:nvPicPr>
        <p:blipFill>
          <a:blip r:embed="rId2"/>
          <a:stretch>
            <a:fillRect/>
          </a:stretch>
        </p:blipFill>
        <p:spPr>
          <a:xfrm>
            <a:off x="2000250" y="1143000"/>
            <a:ext cx="5143500" cy="5715000"/>
          </a:xfrm>
          <a:prstGeom prst="rect">
            <a:avLst/>
          </a:prstGeom>
        </p:spPr>
      </p:pic>
    </p:spTree>
    <p:extLst>
      <p:ext uri="{BB962C8B-B14F-4D97-AF65-F5344CB8AC3E}">
        <p14:creationId xmlns:p14="http://schemas.microsoft.com/office/powerpoint/2010/main" val="160091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E06B-CDCD-C0E9-A093-D91FD0CA1C9C}"/>
              </a:ext>
            </a:extLst>
          </p:cNvPr>
          <p:cNvSpPr>
            <a:spLocks noGrp="1"/>
          </p:cNvSpPr>
          <p:nvPr>
            <p:ph type="title"/>
          </p:nvPr>
        </p:nvSpPr>
        <p:spPr/>
        <p:txBody>
          <a:bodyPr/>
          <a:lstStyle/>
          <a:p>
            <a:r>
              <a:rPr lang="en-US" dirty="0"/>
              <a:t>Retail Location IT Environment</a:t>
            </a:r>
          </a:p>
        </p:txBody>
      </p:sp>
      <p:sp>
        <p:nvSpPr>
          <p:cNvPr id="3" name="Content Placeholder 2">
            <a:extLst>
              <a:ext uri="{FF2B5EF4-FFF2-40B4-BE49-F238E27FC236}">
                <a16:creationId xmlns:a16="http://schemas.microsoft.com/office/drawing/2014/main" id="{3A775F9C-C6FC-C880-3E92-CFCD7C21988F}"/>
              </a:ext>
            </a:extLst>
          </p:cNvPr>
          <p:cNvSpPr>
            <a:spLocks noGrp="1"/>
          </p:cNvSpPr>
          <p:nvPr>
            <p:ph idx="1"/>
          </p:nvPr>
        </p:nvSpPr>
        <p:spPr/>
        <p:txBody>
          <a:bodyPr/>
          <a:lstStyle/>
          <a:p>
            <a:r>
              <a:rPr lang="en-US" dirty="0"/>
              <a:t>Manager’s Office</a:t>
            </a:r>
          </a:p>
          <a:p>
            <a:endParaRPr lang="en-US" dirty="0"/>
          </a:p>
          <a:p>
            <a:pPr lvl="1"/>
            <a:r>
              <a:rPr lang="en-US" dirty="0"/>
              <a:t>PC model (Monitor, keyboard and mouse) (1-3 per store)</a:t>
            </a:r>
          </a:p>
          <a:p>
            <a:pPr lvl="2"/>
            <a:r>
              <a:rPr lang="en-US" dirty="0"/>
              <a:t>Dell 5050 MFF</a:t>
            </a:r>
          </a:p>
          <a:p>
            <a:pPr lvl="2"/>
            <a:r>
              <a:rPr lang="en-US" dirty="0"/>
              <a:t>Dell 7020 MFF</a:t>
            </a:r>
          </a:p>
          <a:p>
            <a:pPr lvl="1"/>
            <a:r>
              <a:rPr lang="en-US" dirty="0"/>
              <a:t>HP LaserJet Pro MFP M428FDN Network Printer</a:t>
            </a:r>
          </a:p>
          <a:p>
            <a:pPr lvl="1"/>
            <a:r>
              <a:rPr lang="en-US" dirty="0"/>
              <a:t>Samsung A9+ Tablets (2-4 per store)</a:t>
            </a:r>
          </a:p>
          <a:p>
            <a:pPr lvl="1"/>
            <a:r>
              <a:rPr lang="en-US" dirty="0"/>
              <a:t>Cisco IP Phone 8861 “Office Phone”</a:t>
            </a:r>
          </a:p>
          <a:p>
            <a:pPr lvl="1"/>
            <a:r>
              <a:rPr lang="en-US" dirty="0"/>
              <a:t>HP LaserJet Pro M404dw Wireless printer</a:t>
            </a:r>
          </a:p>
          <a:p>
            <a:pPr lvl="1"/>
            <a:r>
              <a:rPr lang="en-US" dirty="0"/>
              <a:t>Epson TM-T88VII Wireless receipt printer </a:t>
            </a:r>
          </a:p>
          <a:p>
            <a:pPr lvl="2"/>
            <a:r>
              <a:rPr lang="en-US" dirty="0"/>
              <a:t>Includes Epson OT-WL06	</a:t>
            </a:r>
          </a:p>
          <a:p>
            <a:pPr lvl="1"/>
            <a:r>
              <a:rPr lang="en-US" dirty="0"/>
              <a:t>IoT Device – Order Indicator Light “Curbside Pickup Light”</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21D823D1-BF0A-F88C-8F93-5476CE2E88F6}"/>
              </a:ext>
            </a:extLst>
          </p:cNvPr>
          <p:cNvSpPr>
            <a:spLocks noGrp="1"/>
          </p:cNvSpPr>
          <p:nvPr>
            <p:ph type="sldNum" sz="quarter" idx="11"/>
          </p:nvPr>
        </p:nvSpPr>
        <p:spPr/>
        <p:txBody>
          <a:bodyPr/>
          <a:lstStyle/>
          <a:p>
            <a:pPr>
              <a:defRPr/>
            </a:pPr>
            <a:fld id="{A1505284-021E-4B4E-823A-B57DB0B6E7E3}" type="slidenum">
              <a:rPr lang="en-US" altLang="en-US" smtClean="0"/>
              <a:pPr>
                <a:defRPr/>
              </a:pPr>
              <a:t>17</a:t>
            </a:fld>
            <a:endParaRPr lang="en-US" altLang="en-US" dirty="0"/>
          </a:p>
        </p:txBody>
      </p:sp>
    </p:spTree>
    <p:extLst>
      <p:ext uri="{BB962C8B-B14F-4D97-AF65-F5344CB8AC3E}">
        <p14:creationId xmlns:p14="http://schemas.microsoft.com/office/powerpoint/2010/main" val="403585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C159-69EB-E223-139B-3981ACD82905}"/>
              </a:ext>
            </a:extLst>
          </p:cNvPr>
          <p:cNvSpPr>
            <a:spLocks noGrp="1"/>
          </p:cNvSpPr>
          <p:nvPr>
            <p:ph type="title"/>
          </p:nvPr>
        </p:nvSpPr>
        <p:spPr/>
        <p:txBody>
          <a:bodyPr/>
          <a:lstStyle/>
          <a:p>
            <a:r>
              <a:rPr lang="en-US" dirty="0"/>
              <a:t>Retail Location IT Environment</a:t>
            </a:r>
          </a:p>
        </p:txBody>
      </p:sp>
      <p:sp>
        <p:nvSpPr>
          <p:cNvPr id="3" name="Content Placeholder 2">
            <a:extLst>
              <a:ext uri="{FF2B5EF4-FFF2-40B4-BE49-F238E27FC236}">
                <a16:creationId xmlns:a16="http://schemas.microsoft.com/office/drawing/2014/main" id="{B271E4AD-5271-8ADF-3DE6-CE5FFAE92BA6}"/>
              </a:ext>
            </a:extLst>
          </p:cNvPr>
          <p:cNvSpPr>
            <a:spLocks noGrp="1"/>
          </p:cNvSpPr>
          <p:nvPr>
            <p:ph idx="1"/>
          </p:nvPr>
        </p:nvSpPr>
        <p:spPr/>
        <p:txBody>
          <a:bodyPr/>
          <a:lstStyle/>
          <a:p>
            <a:r>
              <a:rPr lang="en-US" dirty="0"/>
              <a:t>Manager’s Office (continued)</a:t>
            </a:r>
          </a:p>
          <a:p>
            <a:pPr lvl="1"/>
            <a:r>
              <a:rPr lang="en-US" dirty="0"/>
              <a:t>Inventory Scanners</a:t>
            </a:r>
          </a:p>
          <a:p>
            <a:pPr lvl="2"/>
            <a:r>
              <a:rPr lang="en-US" dirty="0"/>
              <a:t>Zebra TC21 inventory scanners (2-10 per store)</a:t>
            </a:r>
          </a:p>
          <a:p>
            <a:pPr lvl="2"/>
            <a:r>
              <a:rPr lang="en-US" dirty="0"/>
              <a:t>Zebra 5-bay cradle (1-2 per store)</a:t>
            </a:r>
          </a:p>
          <a:p>
            <a:pPr lvl="2"/>
            <a:r>
              <a:rPr lang="en-US" dirty="0"/>
              <a:t>Zebra CRD-TC2Y-BS5CO-01</a:t>
            </a:r>
          </a:p>
          <a:p>
            <a:pPr lvl="2"/>
            <a:r>
              <a:rPr lang="en-US" dirty="0"/>
              <a:t>Zebra PWR-BGA12V108W0WW</a:t>
            </a:r>
          </a:p>
          <a:p>
            <a:pPr lvl="2"/>
            <a:r>
              <a:rPr lang="en-US" dirty="0"/>
              <a:t>Zebra CBL-DC-381A1-01</a:t>
            </a:r>
          </a:p>
          <a:p>
            <a:pPr lvl="2"/>
            <a:r>
              <a:rPr lang="en-US" dirty="0"/>
              <a:t>Zebra 23844-00-00R</a:t>
            </a:r>
          </a:p>
          <a:p>
            <a:endParaRPr lang="en-US" dirty="0"/>
          </a:p>
          <a:p>
            <a:r>
              <a:rPr lang="en-US" dirty="0"/>
              <a:t>Network Equipment</a:t>
            </a:r>
          </a:p>
          <a:p>
            <a:pPr lvl="1"/>
            <a:r>
              <a:rPr lang="en-US" dirty="0"/>
              <a:t>Cisco Router </a:t>
            </a:r>
          </a:p>
          <a:p>
            <a:pPr lvl="1"/>
            <a:r>
              <a:rPr lang="en-US" dirty="0"/>
              <a:t>Cisco Switch </a:t>
            </a:r>
          </a:p>
          <a:p>
            <a:pPr lvl="1"/>
            <a:r>
              <a:rPr lang="en-US" dirty="0"/>
              <a:t>Network UPS’s</a:t>
            </a:r>
          </a:p>
          <a:p>
            <a:pPr lvl="2"/>
            <a:r>
              <a:rPr lang="en-US" dirty="0"/>
              <a:t>APC SMT3000</a:t>
            </a:r>
          </a:p>
          <a:p>
            <a:pPr lvl="2"/>
            <a:r>
              <a:rPr lang="en-US" dirty="0"/>
              <a:t>APC SMX3000LV</a:t>
            </a:r>
          </a:p>
          <a:p>
            <a:endParaRPr lang="en-US" dirty="0"/>
          </a:p>
        </p:txBody>
      </p:sp>
      <p:sp>
        <p:nvSpPr>
          <p:cNvPr id="5" name="Slide Number Placeholder 4">
            <a:extLst>
              <a:ext uri="{FF2B5EF4-FFF2-40B4-BE49-F238E27FC236}">
                <a16:creationId xmlns:a16="http://schemas.microsoft.com/office/drawing/2014/main" id="{F621605C-992D-96DD-621E-050E6CB9118E}"/>
              </a:ext>
            </a:extLst>
          </p:cNvPr>
          <p:cNvSpPr>
            <a:spLocks noGrp="1"/>
          </p:cNvSpPr>
          <p:nvPr>
            <p:ph type="sldNum" sz="quarter" idx="11"/>
          </p:nvPr>
        </p:nvSpPr>
        <p:spPr/>
        <p:txBody>
          <a:bodyPr/>
          <a:lstStyle/>
          <a:p>
            <a:pPr>
              <a:defRPr/>
            </a:pPr>
            <a:fld id="{A1505284-021E-4B4E-823A-B57DB0B6E7E3}" type="slidenum">
              <a:rPr lang="en-US" altLang="en-US" smtClean="0"/>
              <a:pPr>
                <a:defRPr/>
              </a:pPr>
              <a:t>18</a:t>
            </a:fld>
            <a:endParaRPr lang="en-US" altLang="en-US" dirty="0"/>
          </a:p>
        </p:txBody>
      </p:sp>
    </p:spTree>
    <p:extLst>
      <p:ext uri="{BB962C8B-B14F-4D97-AF65-F5344CB8AC3E}">
        <p14:creationId xmlns:p14="http://schemas.microsoft.com/office/powerpoint/2010/main" val="124400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FAB79D-4E60-06F8-4C8D-D8FEAA0C7645}"/>
              </a:ext>
            </a:extLst>
          </p:cNvPr>
          <p:cNvSpPr>
            <a:spLocks noGrp="1"/>
          </p:cNvSpPr>
          <p:nvPr>
            <p:ph type="sldNum" sz="quarter" idx="11"/>
          </p:nvPr>
        </p:nvSpPr>
        <p:spPr/>
        <p:txBody>
          <a:bodyPr/>
          <a:lstStyle/>
          <a:p>
            <a:pPr>
              <a:defRPr/>
            </a:pPr>
            <a:fld id="{48E23D61-0460-45A0-AD74-CC4C2E246A08}" type="slidenum">
              <a:rPr lang="en-US" altLang="en-US" smtClean="0"/>
              <a:pPr>
                <a:defRPr/>
              </a:pPr>
              <a:t>19</a:t>
            </a:fld>
            <a:endParaRPr lang="en-US" altLang="en-US"/>
          </a:p>
        </p:txBody>
      </p:sp>
      <p:sp>
        <p:nvSpPr>
          <p:cNvPr id="4" name="Title 1">
            <a:extLst>
              <a:ext uri="{FF2B5EF4-FFF2-40B4-BE49-F238E27FC236}">
                <a16:creationId xmlns:a16="http://schemas.microsoft.com/office/drawing/2014/main" id="{FFE03B52-8F9B-98CE-0ABF-295EAD17E66E}"/>
              </a:ext>
            </a:extLst>
          </p:cNvPr>
          <p:cNvSpPr txBox="1">
            <a:spLocks/>
          </p:cNvSpPr>
          <p:nvPr/>
        </p:nvSpPr>
        <p:spPr>
          <a:xfrm>
            <a:off x="838200" y="304800"/>
            <a:ext cx="7543800" cy="533400"/>
          </a:xfrm>
          <a:prstGeom prst="rect">
            <a:avLst/>
          </a:prstGeom>
        </p:spPr>
        <p:txBody>
          <a:bodyPr/>
          <a:lst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a:lstStyle>
          <a:p>
            <a:r>
              <a:rPr lang="en-US" kern="0" dirty="0"/>
              <a:t>Typical Manager’s Office</a:t>
            </a:r>
          </a:p>
        </p:txBody>
      </p:sp>
      <p:pic>
        <p:nvPicPr>
          <p:cNvPr id="5" name="Picture 4">
            <a:extLst>
              <a:ext uri="{FF2B5EF4-FFF2-40B4-BE49-F238E27FC236}">
                <a16:creationId xmlns:a16="http://schemas.microsoft.com/office/drawing/2014/main" id="{B9AA00B4-0574-9AC1-FC63-2D2C1A2063A5}"/>
              </a:ext>
            </a:extLst>
          </p:cNvPr>
          <p:cNvPicPr>
            <a:picLocks noChangeAspect="1"/>
          </p:cNvPicPr>
          <p:nvPr/>
        </p:nvPicPr>
        <p:blipFill>
          <a:blip r:embed="rId2"/>
          <a:stretch>
            <a:fillRect/>
          </a:stretch>
        </p:blipFill>
        <p:spPr>
          <a:xfrm>
            <a:off x="1518806" y="1466544"/>
            <a:ext cx="6182588" cy="4382112"/>
          </a:xfrm>
          <a:prstGeom prst="rect">
            <a:avLst/>
          </a:prstGeom>
        </p:spPr>
      </p:pic>
    </p:spTree>
    <p:extLst>
      <p:ext uri="{BB962C8B-B14F-4D97-AF65-F5344CB8AC3E}">
        <p14:creationId xmlns:p14="http://schemas.microsoft.com/office/powerpoint/2010/main" val="191491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C84E-D8CA-5F0D-C125-C17238931FB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4BFA43D-17FB-0F5F-7A83-603BA2B2C998}"/>
              </a:ext>
            </a:extLst>
          </p:cNvPr>
          <p:cNvSpPr>
            <a:spLocks noGrp="1"/>
          </p:cNvSpPr>
          <p:nvPr>
            <p:ph idx="1"/>
          </p:nvPr>
        </p:nvSpPr>
        <p:spPr/>
        <p:txBody>
          <a:bodyPr/>
          <a:lstStyle/>
          <a:p>
            <a:pPr>
              <a:lnSpc>
                <a:spcPct val="200000"/>
              </a:lnSpc>
            </a:pPr>
            <a:r>
              <a:rPr lang="en-US" dirty="0"/>
              <a:t>Introduction of NHLC Team</a:t>
            </a:r>
          </a:p>
          <a:p>
            <a:pPr>
              <a:lnSpc>
                <a:spcPct val="200000"/>
              </a:lnSpc>
            </a:pPr>
            <a:r>
              <a:rPr lang="en-US" dirty="0"/>
              <a:t>NHLC Overview</a:t>
            </a:r>
          </a:p>
          <a:p>
            <a:pPr>
              <a:lnSpc>
                <a:spcPct val="200000"/>
              </a:lnSpc>
            </a:pPr>
            <a:r>
              <a:rPr lang="en-US" dirty="0"/>
              <a:t>General Scope of RFP</a:t>
            </a:r>
          </a:p>
          <a:p>
            <a:pPr>
              <a:lnSpc>
                <a:spcPct val="200000"/>
              </a:lnSpc>
            </a:pPr>
            <a:r>
              <a:rPr lang="en-US" dirty="0"/>
              <a:t>2024 Support Calls</a:t>
            </a:r>
          </a:p>
          <a:p>
            <a:pPr>
              <a:lnSpc>
                <a:spcPct val="200000"/>
              </a:lnSpc>
            </a:pPr>
            <a:r>
              <a:rPr lang="en-US" dirty="0"/>
              <a:t>Key points of the RFP and Response</a:t>
            </a:r>
          </a:p>
          <a:p>
            <a:pPr>
              <a:lnSpc>
                <a:spcPct val="200000"/>
              </a:lnSpc>
            </a:pPr>
            <a:r>
              <a:rPr lang="en-US" dirty="0"/>
              <a:t>Important Procedural Items</a:t>
            </a:r>
          </a:p>
          <a:p>
            <a:pPr>
              <a:lnSpc>
                <a:spcPct val="200000"/>
              </a:lnSpc>
            </a:pPr>
            <a:r>
              <a:rPr lang="en-US" dirty="0"/>
              <a:t>Vendor Questions</a:t>
            </a:r>
          </a:p>
        </p:txBody>
      </p:sp>
      <p:sp>
        <p:nvSpPr>
          <p:cNvPr id="5" name="Slide Number Placeholder 4">
            <a:extLst>
              <a:ext uri="{FF2B5EF4-FFF2-40B4-BE49-F238E27FC236}">
                <a16:creationId xmlns:a16="http://schemas.microsoft.com/office/drawing/2014/main" id="{4675DE0C-B650-79DE-658D-5F9236F2663F}"/>
              </a:ext>
            </a:extLst>
          </p:cNvPr>
          <p:cNvSpPr>
            <a:spLocks noGrp="1"/>
          </p:cNvSpPr>
          <p:nvPr>
            <p:ph type="sldNum" sz="quarter" idx="11"/>
          </p:nvPr>
        </p:nvSpPr>
        <p:spPr/>
        <p:txBody>
          <a:bodyPr/>
          <a:lstStyle/>
          <a:p>
            <a:pPr>
              <a:defRPr/>
            </a:pPr>
            <a:fld id="{A1505284-021E-4B4E-823A-B57DB0B6E7E3}" type="slidenum">
              <a:rPr lang="en-US" altLang="en-US" smtClean="0"/>
              <a:pPr>
                <a:defRPr/>
              </a:pPr>
              <a:t>2</a:t>
            </a:fld>
            <a:endParaRPr lang="en-US" altLang="en-US" dirty="0"/>
          </a:p>
        </p:txBody>
      </p:sp>
    </p:spTree>
    <p:extLst>
      <p:ext uri="{BB962C8B-B14F-4D97-AF65-F5344CB8AC3E}">
        <p14:creationId xmlns:p14="http://schemas.microsoft.com/office/powerpoint/2010/main" val="208425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DC4D92-8024-62F3-93CE-93FADB6E261C}"/>
              </a:ext>
            </a:extLst>
          </p:cNvPr>
          <p:cNvSpPr>
            <a:spLocks noGrp="1"/>
          </p:cNvSpPr>
          <p:nvPr>
            <p:ph type="sldNum" sz="quarter" idx="11"/>
          </p:nvPr>
        </p:nvSpPr>
        <p:spPr/>
        <p:txBody>
          <a:bodyPr/>
          <a:lstStyle/>
          <a:p>
            <a:pPr>
              <a:defRPr/>
            </a:pPr>
            <a:fld id="{48E23D61-0460-45A0-AD74-CC4C2E246A08}" type="slidenum">
              <a:rPr lang="en-US" altLang="en-US" smtClean="0"/>
              <a:pPr>
                <a:defRPr/>
              </a:pPr>
              <a:t>20</a:t>
            </a:fld>
            <a:endParaRPr lang="en-US" altLang="en-US"/>
          </a:p>
        </p:txBody>
      </p:sp>
      <p:sp>
        <p:nvSpPr>
          <p:cNvPr id="7" name="Title 1">
            <a:extLst>
              <a:ext uri="{FF2B5EF4-FFF2-40B4-BE49-F238E27FC236}">
                <a16:creationId xmlns:a16="http://schemas.microsoft.com/office/drawing/2014/main" id="{6489F629-99F9-14B5-2937-5B05E26D4CE8}"/>
              </a:ext>
            </a:extLst>
          </p:cNvPr>
          <p:cNvSpPr txBox="1">
            <a:spLocks/>
          </p:cNvSpPr>
          <p:nvPr/>
        </p:nvSpPr>
        <p:spPr>
          <a:xfrm>
            <a:off x="838200" y="304800"/>
            <a:ext cx="7543800" cy="533400"/>
          </a:xfrm>
          <a:prstGeom prst="rect">
            <a:avLst/>
          </a:prstGeom>
        </p:spPr>
        <p:txBody>
          <a:bodyPr/>
          <a:lst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a:lstStyle>
          <a:p>
            <a:r>
              <a:rPr lang="en-US" kern="0" dirty="0"/>
              <a:t>Orders Pending IOT light</a:t>
            </a:r>
          </a:p>
        </p:txBody>
      </p:sp>
      <p:pic>
        <p:nvPicPr>
          <p:cNvPr id="4" name="Picture 3">
            <a:extLst>
              <a:ext uri="{FF2B5EF4-FFF2-40B4-BE49-F238E27FC236}">
                <a16:creationId xmlns:a16="http://schemas.microsoft.com/office/drawing/2014/main" id="{EDC0DA40-9B1F-C8EE-B6F4-775999EED043}"/>
              </a:ext>
            </a:extLst>
          </p:cNvPr>
          <p:cNvPicPr>
            <a:picLocks noChangeAspect="1"/>
          </p:cNvPicPr>
          <p:nvPr/>
        </p:nvPicPr>
        <p:blipFill>
          <a:blip r:embed="rId2"/>
          <a:stretch>
            <a:fillRect/>
          </a:stretch>
        </p:blipFill>
        <p:spPr>
          <a:xfrm>
            <a:off x="2414281" y="1145612"/>
            <a:ext cx="4391638" cy="5058481"/>
          </a:xfrm>
          <a:prstGeom prst="rect">
            <a:avLst/>
          </a:prstGeom>
        </p:spPr>
      </p:pic>
    </p:spTree>
    <p:extLst>
      <p:ext uri="{BB962C8B-B14F-4D97-AF65-F5344CB8AC3E}">
        <p14:creationId xmlns:p14="http://schemas.microsoft.com/office/powerpoint/2010/main" val="342525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FA3E19-249E-C0AF-C0CB-2DE3FF6657EC}"/>
              </a:ext>
            </a:extLst>
          </p:cNvPr>
          <p:cNvSpPr>
            <a:spLocks noGrp="1"/>
          </p:cNvSpPr>
          <p:nvPr>
            <p:ph type="sldNum" sz="quarter" idx="11"/>
          </p:nvPr>
        </p:nvSpPr>
        <p:spPr/>
        <p:txBody>
          <a:bodyPr/>
          <a:lstStyle/>
          <a:p>
            <a:pPr>
              <a:defRPr/>
            </a:pPr>
            <a:fld id="{48E23D61-0460-45A0-AD74-CC4C2E246A08}" type="slidenum">
              <a:rPr lang="en-US" altLang="en-US" smtClean="0"/>
              <a:pPr>
                <a:defRPr/>
              </a:pPr>
              <a:t>21</a:t>
            </a:fld>
            <a:endParaRPr lang="en-US" altLang="en-US"/>
          </a:p>
        </p:txBody>
      </p:sp>
      <p:sp>
        <p:nvSpPr>
          <p:cNvPr id="4" name="Title 1">
            <a:extLst>
              <a:ext uri="{FF2B5EF4-FFF2-40B4-BE49-F238E27FC236}">
                <a16:creationId xmlns:a16="http://schemas.microsoft.com/office/drawing/2014/main" id="{1A123296-6D6B-2617-4D68-51A527CB0E39}"/>
              </a:ext>
            </a:extLst>
          </p:cNvPr>
          <p:cNvSpPr txBox="1">
            <a:spLocks/>
          </p:cNvSpPr>
          <p:nvPr/>
        </p:nvSpPr>
        <p:spPr>
          <a:xfrm>
            <a:off x="838200" y="304800"/>
            <a:ext cx="7543800" cy="533400"/>
          </a:xfrm>
          <a:prstGeom prst="rect">
            <a:avLst/>
          </a:prstGeom>
        </p:spPr>
        <p:txBody>
          <a:bodyPr/>
          <a:lst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a:lstStyle>
          <a:p>
            <a:r>
              <a:rPr lang="en-US" kern="0" dirty="0"/>
              <a:t>Typical Network Rack</a:t>
            </a:r>
          </a:p>
        </p:txBody>
      </p:sp>
      <p:pic>
        <p:nvPicPr>
          <p:cNvPr id="5" name="Picture 4">
            <a:extLst>
              <a:ext uri="{FF2B5EF4-FFF2-40B4-BE49-F238E27FC236}">
                <a16:creationId xmlns:a16="http://schemas.microsoft.com/office/drawing/2014/main" id="{FC3989F1-24E5-B2EF-2C7F-0B30C3961D98}"/>
              </a:ext>
            </a:extLst>
          </p:cNvPr>
          <p:cNvPicPr>
            <a:picLocks noChangeAspect="1"/>
          </p:cNvPicPr>
          <p:nvPr/>
        </p:nvPicPr>
        <p:blipFill>
          <a:blip r:embed="rId2"/>
          <a:stretch>
            <a:fillRect/>
          </a:stretch>
        </p:blipFill>
        <p:spPr>
          <a:xfrm>
            <a:off x="2590800" y="1143000"/>
            <a:ext cx="4629403" cy="5214170"/>
          </a:xfrm>
          <a:prstGeom prst="rect">
            <a:avLst/>
          </a:prstGeom>
        </p:spPr>
      </p:pic>
    </p:spTree>
    <p:extLst>
      <p:ext uri="{BB962C8B-B14F-4D97-AF65-F5344CB8AC3E}">
        <p14:creationId xmlns:p14="http://schemas.microsoft.com/office/powerpoint/2010/main" val="257477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3A3D-7E27-420E-37B5-FBCCFC7C8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AB97D-7F21-4512-AE84-17219C64050B}"/>
              </a:ext>
            </a:extLst>
          </p:cNvPr>
          <p:cNvSpPr>
            <a:spLocks noGrp="1"/>
          </p:cNvSpPr>
          <p:nvPr>
            <p:ph type="title"/>
          </p:nvPr>
        </p:nvSpPr>
        <p:spPr/>
        <p:txBody>
          <a:bodyPr/>
          <a:lstStyle/>
          <a:p>
            <a:r>
              <a:rPr lang="en-US" dirty="0"/>
              <a:t>Retail Location IT Environment</a:t>
            </a:r>
          </a:p>
        </p:txBody>
      </p:sp>
      <p:sp>
        <p:nvSpPr>
          <p:cNvPr id="3" name="Content Placeholder 2">
            <a:extLst>
              <a:ext uri="{FF2B5EF4-FFF2-40B4-BE49-F238E27FC236}">
                <a16:creationId xmlns:a16="http://schemas.microsoft.com/office/drawing/2014/main" id="{43A0D5C6-8B75-31CB-00DB-D63564FC9792}"/>
              </a:ext>
            </a:extLst>
          </p:cNvPr>
          <p:cNvSpPr>
            <a:spLocks noGrp="1"/>
          </p:cNvSpPr>
          <p:nvPr>
            <p:ph idx="1"/>
          </p:nvPr>
        </p:nvSpPr>
        <p:spPr/>
        <p:txBody>
          <a:bodyPr/>
          <a:lstStyle/>
          <a:p>
            <a:r>
              <a:rPr lang="en-US" dirty="0">
                <a:effectLst/>
                <a:latin typeface="Verdana" panose="020B0604030504040204" pitchFamily="34" charset="0"/>
                <a:ea typeface="Verdana" panose="020B0604030504040204" pitchFamily="34" charset="0"/>
              </a:rPr>
              <a:t>Training/Testing Lane</a:t>
            </a:r>
          </a:p>
          <a:p>
            <a:pPr lvl="1"/>
            <a:r>
              <a:rPr lang="en-US" sz="2000" dirty="0">
                <a:effectLst/>
                <a:latin typeface="Verdana" panose="020B0604030504040204" pitchFamily="34" charset="0"/>
                <a:ea typeface="Verdana" panose="020B0604030504040204" pitchFamily="34" charset="0"/>
              </a:rPr>
              <a:t>Training and testing lanes will have the same equipment as retail lanes, but will be the first site for testing on any new models of equipment that is being considered for implementation into the NHLC environment</a:t>
            </a:r>
            <a:endParaRPr lang="en-US"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E5510450-5BB5-DF00-E018-504E1B1EE7AD}"/>
              </a:ext>
            </a:extLst>
          </p:cNvPr>
          <p:cNvSpPr>
            <a:spLocks noGrp="1"/>
          </p:cNvSpPr>
          <p:nvPr>
            <p:ph type="sldNum" sz="quarter" idx="11"/>
          </p:nvPr>
        </p:nvSpPr>
        <p:spPr/>
        <p:txBody>
          <a:bodyPr/>
          <a:lstStyle/>
          <a:p>
            <a:pPr>
              <a:defRPr/>
            </a:pPr>
            <a:fld id="{A1505284-021E-4B4E-823A-B57DB0B6E7E3}" type="slidenum">
              <a:rPr lang="en-US" altLang="en-US" smtClean="0"/>
              <a:pPr>
                <a:defRPr/>
              </a:pPr>
              <a:t>22</a:t>
            </a:fld>
            <a:endParaRPr lang="en-US" altLang="en-US" dirty="0"/>
          </a:p>
        </p:txBody>
      </p:sp>
      <p:pic>
        <p:nvPicPr>
          <p:cNvPr id="1026" name="Picture 2">
            <a:extLst>
              <a:ext uri="{FF2B5EF4-FFF2-40B4-BE49-F238E27FC236}">
                <a16:creationId xmlns:a16="http://schemas.microsoft.com/office/drawing/2014/main" id="{D445520B-482E-20B4-3EF2-D1944036A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2807970"/>
            <a:ext cx="47498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15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B00FB-047C-4D94-1732-BC191ABB59F3}"/>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36037DC-C39D-55AC-7EAE-C31C0B2D64DE}"/>
              </a:ext>
            </a:extLst>
          </p:cNvPr>
          <p:cNvSpPr>
            <a:spLocks noGrp="1"/>
          </p:cNvSpPr>
          <p:nvPr>
            <p:ph idx="1"/>
          </p:nvPr>
        </p:nvSpPr>
        <p:spPr/>
        <p:txBody>
          <a:bodyPr anchor="ctr"/>
          <a:lstStyle/>
          <a:p>
            <a:pPr marL="0" indent="0" algn="ctr">
              <a:buNone/>
            </a:pPr>
            <a:r>
              <a:rPr lang="en-US" sz="3600" dirty="0"/>
              <a:t>2024 Help Desk Tickets</a:t>
            </a:r>
          </a:p>
        </p:txBody>
      </p:sp>
      <p:sp>
        <p:nvSpPr>
          <p:cNvPr id="5" name="Slide Number Placeholder 4">
            <a:extLst>
              <a:ext uri="{FF2B5EF4-FFF2-40B4-BE49-F238E27FC236}">
                <a16:creationId xmlns:a16="http://schemas.microsoft.com/office/drawing/2014/main" id="{E22CC6BC-2DC3-B249-465B-EBF51057783E}"/>
              </a:ext>
            </a:extLst>
          </p:cNvPr>
          <p:cNvSpPr>
            <a:spLocks noGrp="1"/>
          </p:cNvSpPr>
          <p:nvPr>
            <p:ph type="sldNum" sz="quarter" idx="11"/>
          </p:nvPr>
        </p:nvSpPr>
        <p:spPr>
          <a:xfrm>
            <a:off x="3048000" y="6477000"/>
            <a:ext cx="1905000" cy="228600"/>
          </a:xfrm>
        </p:spPr>
        <p:txBody>
          <a:bodyPr/>
          <a:lstStyle/>
          <a:p>
            <a:fld id="{A1505284-021E-4B4E-823A-B57DB0B6E7E3}" type="slidenum">
              <a:rPr lang="en-US" altLang="en-US" smtClean="0"/>
              <a:pPr/>
              <a:t>23</a:t>
            </a:fld>
            <a:endParaRPr lang="en-US" altLang="en-US" dirty="0"/>
          </a:p>
        </p:txBody>
      </p:sp>
    </p:spTree>
    <p:extLst>
      <p:ext uri="{BB962C8B-B14F-4D97-AF65-F5344CB8AC3E}">
        <p14:creationId xmlns:p14="http://schemas.microsoft.com/office/powerpoint/2010/main" val="392514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686D-2B3C-19FA-0F8B-9236D4C4492B}"/>
              </a:ext>
            </a:extLst>
          </p:cNvPr>
          <p:cNvSpPr>
            <a:spLocks noGrp="1"/>
          </p:cNvSpPr>
          <p:nvPr>
            <p:ph type="title"/>
          </p:nvPr>
        </p:nvSpPr>
        <p:spPr/>
        <p:txBody>
          <a:bodyPr/>
          <a:lstStyle/>
          <a:p>
            <a:r>
              <a:rPr lang="en-US" dirty="0"/>
              <a:t>2024 Help Desk Tickets</a:t>
            </a:r>
          </a:p>
        </p:txBody>
      </p:sp>
      <p:sp>
        <p:nvSpPr>
          <p:cNvPr id="3" name="Content Placeholder 2">
            <a:extLst>
              <a:ext uri="{FF2B5EF4-FFF2-40B4-BE49-F238E27FC236}">
                <a16:creationId xmlns:a16="http://schemas.microsoft.com/office/drawing/2014/main" id="{0F46EFF6-547A-2159-05EA-0344F0836EC4}"/>
              </a:ext>
            </a:extLst>
          </p:cNvPr>
          <p:cNvSpPr>
            <a:spLocks noGrp="1"/>
          </p:cNvSpPr>
          <p:nvPr>
            <p:ph idx="1"/>
          </p:nvPr>
        </p:nvSpPr>
        <p:spPr/>
        <p:txBody>
          <a:bodyPr/>
          <a:lstStyle/>
          <a:p>
            <a:endParaRPr lang="en-US" dirty="0"/>
          </a:p>
          <a:p>
            <a:r>
              <a:rPr lang="en-US" dirty="0"/>
              <a:t>295 Help Desk Calls in 2024 Required on site response</a:t>
            </a:r>
          </a:p>
          <a:p>
            <a:pPr lvl="1"/>
            <a:endParaRPr lang="en-US" dirty="0"/>
          </a:p>
          <a:p>
            <a:pPr lvl="1"/>
            <a:r>
              <a:rPr lang="en-US" dirty="0"/>
              <a:t>82 – POS Lane Equipment</a:t>
            </a:r>
          </a:p>
          <a:p>
            <a:pPr lvl="1"/>
            <a:r>
              <a:rPr lang="en-US" dirty="0"/>
              <a:t>69 - Merchant Card Terminal</a:t>
            </a:r>
          </a:p>
          <a:p>
            <a:pPr lvl="1"/>
            <a:r>
              <a:rPr lang="en-US" dirty="0"/>
              <a:t>45 – UPS</a:t>
            </a:r>
          </a:p>
          <a:p>
            <a:pPr lvl="1"/>
            <a:r>
              <a:rPr lang="en-US" dirty="0"/>
              <a:t>32 – Manager’s Office Equipment</a:t>
            </a:r>
          </a:p>
          <a:p>
            <a:pPr lvl="1"/>
            <a:r>
              <a:rPr lang="en-US" dirty="0"/>
              <a:t>30 – Printers</a:t>
            </a:r>
          </a:p>
          <a:p>
            <a:pPr lvl="1"/>
            <a:r>
              <a:rPr lang="en-US" dirty="0"/>
              <a:t>28 – Scanners</a:t>
            </a:r>
          </a:p>
          <a:p>
            <a:pPr lvl="1"/>
            <a:r>
              <a:rPr lang="en-US" dirty="0"/>
              <a:t>5 – Miscellaneous</a:t>
            </a:r>
          </a:p>
          <a:p>
            <a:pPr lvl="1"/>
            <a:r>
              <a:rPr lang="en-US" dirty="0"/>
              <a:t>2 – Phone</a:t>
            </a:r>
          </a:p>
          <a:p>
            <a:pPr lvl="1"/>
            <a:r>
              <a:rPr lang="en-US" dirty="0"/>
              <a:t>1 - Tablet</a:t>
            </a:r>
          </a:p>
          <a:p>
            <a:pPr lvl="1"/>
            <a:r>
              <a:rPr lang="en-US" dirty="0"/>
              <a:t>1 – Training Lane</a:t>
            </a:r>
          </a:p>
          <a:p>
            <a:endParaRPr lang="en-US" dirty="0"/>
          </a:p>
        </p:txBody>
      </p:sp>
      <p:sp>
        <p:nvSpPr>
          <p:cNvPr id="5" name="Slide Number Placeholder 4">
            <a:extLst>
              <a:ext uri="{FF2B5EF4-FFF2-40B4-BE49-F238E27FC236}">
                <a16:creationId xmlns:a16="http://schemas.microsoft.com/office/drawing/2014/main" id="{ED10C18E-4B61-BCCC-50EE-ED4394741F0B}"/>
              </a:ext>
            </a:extLst>
          </p:cNvPr>
          <p:cNvSpPr>
            <a:spLocks noGrp="1"/>
          </p:cNvSpPr>
          <p:nvPr>
            <p:ph type="sldNum" sz="quarter" idx="11"/>
          </p:nvPr>
        </p:nvSpPr>
        <p:spPr/>
        <p:txBody>
          <a:bodyPr/>
          <a:lstStyle/>
          <a:p>
            <a:pPr>
              <a:defRPr/>
            </a:pPr>
            <a:fld id="{A1505284-021E-4B4E-823A-B57DB0B6E7E3}" type="slidenum">
              <a:rPr lang="en-US" altLang="en-US" smtClean="0"/>
              <a:pPr>
                <a:defRPr/>
              </a:pPr>
              <a:t>24</a:t>
            </a:fld>
            <a:endParaRPr lang="en-US" altLang="en-US" dirty="0"/>
          </a:p>
        </p:txBody>
      </p:sp>
    </p:spTree>
    <p:extLst>
      <p:ext uri="{BB962C8B-B14F-4D97-AF65-F5344CB8AC3E}">
        <p14:creationId xmlns:p14="http://schemas.microsoft.com/office/powerpoint/2010/main" val="238843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FA5CE-0334-B276-CC3C-21FEFD589B6C}"/>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6ADD78E-B1E2-70EC-B924-0721CB98B16F}"/>
              </a:ext>
            </a:extLst>
          </p:cNvPr>
          <p:cNvSpPr>
            <a:spLocks noGrp="1"/>
          </p:cNvSpPr>
          <p:nvPr>
            <p:ph idx="1"/>
          </p:nvPr>
        </p:nvSpPr>
        <p:spPr/>
        <p:txBody>
          <a:bodyPr anchor="ctr"/>
          <a:lstStyle/>
          <a:p>
            <a:pPr marL="0" indent="0" algn="ctr">
              <a:buNone/>
            </a:pPr>
            <a:r>
              <a:rPr lang="en-US" sz="3600" dirty="0"/>
              <a:t>Key parts of the RFP and Response</a:t>
            </a:r>
          </a:p>
        </p:txBody>
      </p:sp>
      <p:sp>
        <p:nvSpPr>
          <p:cNvPr id="5" name="Slide Number Placeholder 4">
            <a:extLst>
              <a:ext uri="{FF2B5EF4-FFF2-40B4-BE49-F238E27FC236}">
                <a16:creationId xmlns:a16="http://schemas.microsoft.com/office/drawing/2014/main" id="{A433FDAB-8C6E-ADD2-CCC8-40D2917605BA}"/>
              </a:ext>
            </a:extLst>
          </p:cNvPr>
          <p:cNvSpPr>
            <a:spLocks noGrp="1"/>
          </p:cNvSpPr>
          <p:nvPr>
            <p:ph type="sldNum" sz="quarter" idx="11"/>
          </p:nvPr>
        </p:nvSpPr>
        <p:spPr>
          <a:xfrm>
            <a:off x="3048000" y="6477000"/>
            <a:ext cx="1905000" cy="228600"/>
          </a:xfrm>
        </p:spPr>
        <p:txBody>
          <a:bodyPr/>
          <a:lstStyle/>
          <a:p>
            <a:fld id="{A1505284-021E-4B4E-823A-B57DB0B6E7E3}" type="slidenum">
              <a:rPr lang="en-US" altLang="en-US" smtClean="0"/>
              <a:pPr/>
              <a:t>25</a:t>
            </a:fld>
            <a:endParaRPr lang="en-US" altLang="en-US" dirty="0"/>
          </a:p>
        </p:txBody>
      </p:sp>
    </p:spTree>
    <p:extLst>
      <p:ext uri="{BB962C8B-B14F-4D97-AF65-F5344CB8AC3E}">
        <p14:creationId xmlns:p14="http://schemas.microsoft.com/office/powerpoint/2010/main" val="49780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E3D6-A303-111F-1995-79DDF910BDC2}"/>
              </a:ext>
            </a:extLst>
          </p:cNvPr>
          <p:cNvSpPr>
            <a:spLocks noGrp="1"/>
          </p:cNvSpPr>
          <p:nvPr>
            <p:ph type="title"/>
          </p:nvPr>
        </p:nvSpPr>
        <p:spPr/>
        <p:txBody>
          <a:bodyPr/>
          <a:lstStyle/>
          <a:p>
            <a:r>
              <a:rPr lang="en-US" dirty="0"/>
              <a:t>Collaboration	</a:t>
            </a:r>
          </a:p>
        </p:txBody>
      </p:sp>
      <p:sp>
        <p:nvSpPr>
          <p:cNvPr id="3" name="Content Placeholder 2">
            <a:extLst>
              <a:ext uri="{FF2B5EF4-FFF2-40B4-BE49-F238E27FC236}">
                <a16:creationId xmlns:a16="http://schemas.microsoft.com/office/drawing/2014/main" id="{0756071F-9A80-9074-D5E4-1DFEE37E623D}"/>
              </a:ext>
            </a:extLst>
          </p:cNvPr>
          <p:cNvSpPr>
            <a:spLocks noGrp="1"/>
          </p:cNvSpPr>
          <p:nvPr>
            <p:ph idx="1"/>
          </p:nvPr>
        </p:nvSpPr>
        <p:spPr/>
        <p:txBody>
          <a:bodyPr/>
          <a:lstStyle/>
          <a:p>
            <a:pPr marL="0" indent="0">
              <a:buNone/>
            </a:pPr>
            <a:endParaRPr lang="en-US" dirty="0"/>
          </a:p>
          <a:p>
            <a:r>
              <a:rPr lang="en-US" dirty="0"/>
              <a:t>It is critical that the selected vendor of this procurement understand that collaboration and ownership are critical to the success of this engagement.</a:t>
            </a:r>
          </a:p>
          <a:p>
            <a:endParaRPr lang="en-US" dirty="0"/>
          </a:p>
          <a:p>
            <a:pPr lvl="1"/>
            <a:r>
              <a:rPr lang="en-US" dirty="0"/>
              <a:t>NextGen is a multi – entity environment</a:t>
            </a:r>
          </a:p>
          <a:p>
            <a:endParaRPr lang="en-US" dirty="0"/>
          </a:p>
          <a:p>
            <a:pPr lvl="1"/>
            <a:r>
              <a:rPr lang="en-US" dirty="0"/>
              <a:t>All parties must be engaged in the resolution of any system anomalies, regardless of who’s primary area of responsibility the anomaly occurs in, until the event is resolved.</a:t>
            </a:r>
          </a:p>
          <a:p>
            <a:pPr lvl="1"/>
            <a:endParaRPr lang="en-US" dirty="0"/>
          </a:p>
          <a:p>
            <a:r>
              <a:rPr lang="en-US" dirty="0"/>
              <a:t>Partnership</a:t>
            </a:r>
          </a:p>
          <a:p>
            <a:pPr lvl="1"/>
            <a:r>
              <a:rPr lang="en-US" dirty="0"/>
              <a:t>Contract duration is 5 years with possible extensions for up to 4 more years.</a:t>
            </a:r>
          </a:p>
        </p:txBody>
      </p:sp>
      <p:sp>
        <p:nvSpPr>
          <p:cNvPr id="5" name="Slide Number Placeholder 4">
            <a:extLst>
              <a:ext uri="{FF2B5EF4-FFF2-40B4-BE49-F238E27FC236}">
                <a16:creationId xmlns:a16="http://schemas.microsoft.com/office/drawing/2014/main" id="{478CED96-63A2-C221-2C5F-6BCDB9C668CE}"/>
              </a:ext>
            </a:extLst>
          </p:cNvPr>
          <p:cNvSpPr>
            <a:spLocks noGrp="1"/>
          </p:cNvSpPr>
          <p:nvPr>
            <p:ph type="sldNum" sz="quarter" idx="11"/>
          </p:nvPr>
        </p:nvSpPr>
        <p:spPr/>
        <p:txBody>
          <a:bodyPr/>
          <a:lstStyle/>
          <a:p>
            <a:pPr>
              <a:defRPr/>
            </a:pPr>
            <a:fld id="{A1505284-021E-4B4E-823A-B57DB0B6E7E3}" type="slidenum">
              <a:rPr lang="en-US" altLang="en-US" smtClean="0"/>
              <a:pPr>
                <a:defRPr/>
              </a:pPr>
              <a:t>26</a:t>
            </a:fld>
            <a:endParaRPr lang="en-US" altLang="en-US" dirty="0"/>
          </a:p>
        </p:txBody>
      </p:sp>
    </p:spTree>
    <p:extLst>
      <p:ext uri="{BB962C8B-B14F-4D97-AF65-F5344CB8AC3E}">
        <p14:creationId xmlns:p14="http://schemas.microsoft.com/office/powerpoint/2010/main" val="39414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CEAC-8D87-2594-5AC6-D7FCF312D127}"/>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285DAB62-48D5-330F-E179-5B8E70B10935}"/>
              </a:ext>
            </a:extLst>
          </p:cNvPr>
          <p:cNvSpPr>
            <a:spLocks noGrp="1"/>
          </p:cNvSpPr>
          <p:nvPr>
            <p:ph idx="1"/>
          </p:nvPr>
        </p:nvSpPr>
        <p:spPr/>
        <p:txBody>
          <a:bodyPr/>
          <a:lstStyle/>
          <a:p>
            <a:endParaRPr lang="en-US" dirty="0"/>
          </a:p>
          <a:p>
            <a:r>
              <a:rPr lang="en-US" dirty="0"/>
              <a:t>Communications skills are critical for all vendor staff</a:t>
            </a:r>
          </a:p>
          <a:p>
            <a:endParaRPr lang="en-US" dirty="0"/>
          </a:p>
          <a:p>
            <a:r>
              <a:rPr lang="en-US" dirty="0"/>
              <a:t>Field staff must:</a:t>
            </a:r>
          </a:p>
          <a:p>
            <a:pPr lvl="1"/>
            <a:r>
              <a:rPr lang="en-US" dirty="0"/>
              <a:t>Contact Liquor Help Desk to notify store of visit</a:t>
            </a:r>
          </a:p>
          <a:p>
            <a:pPr lvl="1"/>
            <a:r>
              <a:rPr lang="en-US" dirty="0"/>
              <a:t>Contact Store management upon arrival and prior to departure</a:t>
            </a:r>
          </a:p>
          <a:p>
            <a:pPr lvl="1"/>
            <a:r>
              <a:rPr lang="en-US" dirty="0"/>
              <a:t>Sign into visitor logs for each visit and IT closet log if necessary</a:t>
            </a:r>
            <a:br>
              <a:rPr lang="en-US" dirty="0"/>
            </a:br>
            <a:endParaRPr lang="en-US" dirty="0"/>
          </a:p>
          <a:p>
            <a:r>
              <a:rPr lang="en-US" dirty="0"/>
              <a:t>Field staff are required to provide employer credentials to verify identity</a:t>
            </a:r>
          </a:p>
          <a:p>
            <a:pPr marL="0" indent="0">
              <a:buNone/>
            </a:pPr>
            <a:endParaRPr lang="en-US" dirty="0"/>
          </a:p>
          <a:p>
            <a:r>
              <a:rPr lang="en-US" dirty="0"/>
              <a:t>NHLC Help Desk must be kept up to date with progress</a:t>
            </a:r>
          </a:p>
          <a:p>
            <a:endParaRPr lang="en-US" dirty="0"/>
          </a:p>
          <a:p>
            <a:r>
              <a:rPr lang="en-US" dirty="0"/>
              <a:t>NHLC equipment with value over $250 is asset tagged and must be accounted for</a:t>
            </a:r>
          </a:p>
          <a:p>
            <a:endParaRPr lang="en-US" dirty="0"/>
          </a:p>
        </p:txBody>
      </p:sp>
      <p:sp>
        <p:nvSpPr>
          <p:cNvPr id="5" name="Slide Number Placeholder 4">
            <a:extLst>
              <a:ext uri="{FF2B5EF4-FFF2-40B4-BE49-F238E27FC236}">
                <a16:creationId xmlns:a16="http://schemas.microsoft.com/office/drawing/2014/main" id="{58D84318-94EE-940C-EC11-A0F90A2D7580}"/>
              </a:ext>
            </a:extLst>
          </p:cNvPr>
          <p:cNvSpPr>
            <a:spLocks noGrp="1"/>
          </p:cNvSpPr>
          <p:nvPr>
            <p:ph type="sldNum" sz="quarter" idx="11"/>
          </p:nvPr>
        </p:nvSpPr>
        <p:spPr/>
        <p:txBody>
          <a:bodyPr/>
          <a:lstStyle/>
          <a:p>
            <a:pPr>
              <a:defRPr/>
            </a:pPr>
            <a:fld id="{A1505284-021E-4B4E-823A-B57DB0B6E7E3}" type="slidenum">
              <a:rPr lang="en-US" altLang="en-US" smtClean="0"/>
              <a:pPr>
                <a:defRPr/>
              </a:pPr>
              <a:t>27</a:t>
            </a:fld>
            <a:endParaRPr lang="en-US" altLang="en-US" dirty="0"/>
          </a:p>
        </p:txBody>
      </p:sp>
    </p:spTree>
    <p:extLst>
      <p:ext uri="{BB962C8B-B14F-4D97-AF65-F5344CB8AC3E}">
        <p14:creationId xmlns:p14="http://schemas.microsoft.com/office/powerpoint/2010/main" val="275495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21C4-4F95-3E77-4979-2970DFD86456}"/>
              </a:ext>
            </a:extLst>
          </p:cNvPr>
          <p:cNvSpPr>
            <a:spLocks noGrp="1"/>
          </p:cNvSpPr>
          <p:nvPr>
            <p:ph type="title"/>
          </p:nvPr>
        </p:nvSpPr>
        <p:spPr/>
        <p:txBody>
          <a:bodyPr/>
          <a:lstStyle/>
          <a:p>
            <a:r>
              <a:rPr lang="en-US" dirty="0"/>
              <a:t>Priorities </a:t>
            </a:r>
          </a:p>
        </p:txBody>
      </p:sp>
      <p:sp>
        <p:nvSpPr>
          <p:cNvPr id="3" name="Content Placeholder 2">
            <a:extLst>
              <a:ext uri="{FF2B5EF4-FFF2-40B4-BE49-F238E27FC236}">
                <a16:creationId xmlns:a16="http://schemas.microsoft.com/office/drawing/2014/main" id="{53F8F6FA-3311-C435-ED5C-BC0F3E2A3479}"/>
              </a:ext>
            </a:extLst>
          </p:cNvPr>
          <p:cNvSpPr>
            <a:spLocks noGrp="1"/>
          </p:cNvSpPr>
          <p:nvPr>
            <p:ph idx="1"/>
          </p:nvPr>
        </p:nvSpPr>
        <p:spPr/>
        <p:txBody>
          <a:bodyPr/>
          <a:lstStyle/>
          <a:p>
            <a:endParaRPr lang="en-US" dirty="0"/>
          </a:p>
          <a:p>
            <a:r>
              <a:rPr lang="en-US" dirty="0"/>
              <a:t>The number one priority is to keep stores Operational</a:t>
            </a:r>
          </a:p>
          <a:p>
            <a:endParaRPr lang="en-US" dirty="0"/>
          </a:p>
          <a:p>
            <a:pPr lvl="1"/>
            <a:r>
              <a:rPr lang="en-US" dirty="0"/>
              <a:t>Loss of a lane at a two-lane store is different than loss of a lane at an 8-lane store</a:t>
            </a:r>
          </a:p>
          <a:p>
            <a:pPr lvl="1"/>
            <a:r>
              <a:rPr lang="en-US" dirty="0"/>
              <a:t>RFP outlines general priorities</a:t>
            </a:r>
          </a:p>
          <a:p>
            <a:pPr lvl="1"/>
            <a:r>
              <a:rPr lang="en-US" dirty="0"/>
              <a:t>Calendar plays an important role in priorities</a:t>
            </a:r>
          </a:p>
          <a:p>
            <a:pPr lvl="1">
              <a:lnSpc>
                <a:spcPct val="150000"/>
              </a:lnSpc>
            </a:pPr>
            <a:r>
              <a:rPr lang="en-US" dirty="0"/>
              <a:t>NHLC Help Desk has final say on priorities</a:t>
            </a:r>
          </a:p>
          <a:p>
            <a:pPr lvl="1">
              <a:lnSpc>
                <a:spcPct val="150000"/>
              </a:lnSpc>
            </a:pPr>
            <a:r>
              <a:rPr lang="en-US" b="1" dirty="0"/>
              <a:t>Vendor staff must have consistent and effective communication with the NHLC Help Desk!!!!</a:t>
            </a:r>
          </a:p>
          <a:p>
            <a:endParaRPr lang="en-US" dirty="0"/>
          </a:p>
        </p:txBody>
      </p:sp>
      <p:sp>
        <p:nvSpPr>
          <p:cNvPr id="5" name="Slide Number Placeholder 4">
            <a:extLst>
              <a:ext uri="{FF2B5EF4-FFF2-40B4-BE49-F238E27FC236}">
                <a16:creationId xmlns:a16="http://schemas.microsoft.com/office/drawing/2014/main" id="{353DD590-2DEA-0D81-BAF8-2F57E9C3E516}"/>
              </a:ext>
            </a:extLst>
          </p:cNvPr>
          <p:cNvSpPr>
            <a:spLocks noGrp="1"/>
          </p:cNvSpPr>
          <p:nvPr>
            <p:ph type="sldNum" sz="quarter" idx="11"/>
          </p:nvPr>
        </p:nvSpPr>
        <p:spPr/>
        <p:txBody>
          <a:bodyPr/>
          <a:lstStyle/>
          <a:p>
            <a:pPr>
              <a:defRPr/>
            </a:pPr>
            <a:fld id="{A1505284-021E-4B4E-823A-B57DB0B6E7E3}" type="slidenum">
              <a:rPr lang="en-US" altLang="en-US" smtClean="0"/>
              <a:pPr>
                <a:defRPr/>
              </a:pPr>
              <a:t>28</a:t>
            </a:fld>
            <a:endParaRPr lang="en-US" altLang="en-US" dirty="0"/>
          </a:p>
        </p:txBody>
      </p:sp>
    </p:spTree>
    <p:extLst>
      <p:ext uri="{BB962C8B-B14F-4D97-AF65-F5344CB8AC3E}">
        <p14:creationId xmlns:p14="http://schemas.microsoft.com/office/powerpoint/2010/main" val="47053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AB26-444C-2CED-AA0D-DB2C20A7C8D5}"/>
              </a:ext>
            </a:extLst>
          </p:cNvPr>
          <p:cNvSpPr>
            <a:spLocks noGrp="1"/>
          </p:cNvSpPr>
          <p:nvPr>
            <p:ph type="title"/>
          </p:nvPr>
        </p:nvSpPr>
        <p:spPr/>
        <p:txBody>
          <a:bodyPr/>
          <a:lstStyle/>
          <a:p>
            <a:r>
              <a:rPr lang="en-US" dirty="0"/>
              <a:t>Repair &amp; Replacement</a:t>
            </a:r>
          </a:p>
        </p:txBody>
      </p:sp>
      <p:sp>
        <p:nvSpPr>
          <p:cNvPr id="3" name="Content Placeholder 2">
            <a:extLst>
              <a:ext uri="{FF2B5EF4-FFF2-40B4-BE49-F238E27FC236}">
                <a16:creationId xmlns:a16="http://schemas.microsoft.com/office/drawing/2014/main" id="{D9C7BD98-132E-BD18-FD79-A8E05F0CC892}"/>
              </a:ext>
            </a:extLst>
          </p:cNvPr>
          <p:cNvSpPr>
            <a:spLocks noGrp="1"/>
          </p:cNvSpPr>
          <p:nvPr>
            <p:ph idx="1"/>
          </p:nvPr>
        </p:nvSpPr>
        <p:spPr/>
        <p:txBody>
          <a:bodyPr/>
          <a:lstStyle/>
          <a:p>
            <a:r>
              <a:rPr lang="en-US" dirty="0"/>
              <a:t>Vendor’s proposal must clearly define their ability to repair equipment</a:t>
            </a:r>
          </a:p>
          <a:p>
            <a:endParaRPr lang="en-US" dirty="0"/>
          </a:p>
          <a:p>
            <a:r>
              <a:rPr lang="en-US" dirty="0"/>
              <a:t>Replace and Repair later is an option to limit store down time</a:t>
            </a:r>
          </a:p>
          <a:p>
            <a:endParaRPr lang="en-US" dirty="0"/>
          </a:p>
          <a:p>
            <a:r>
              <a:rPr lang="en-US" dirty="0"/>
              <a:t>Most equipment categories will have replacements available at NHLC HQ or selected depot locations</a:t>
            </a:r>
          </a:p>
        </p:txBody>
      </p:sp>
      <p:sp>
        <p:nvSpPr>
          <p:cNvPr id="5" name="Slide Number Placeholder 4">
            <a:extLst>
              <a:ext uri="{FF2B5EF4-FFF2-40B4-BE49-F238E27FC236}">
                <a16:creationId xmlns:a16="http://schemas.microsoft.com/office/drawing/2014/main" id="{A7DC62DB-DBF3-1AAE-3476-9FFE096CB349}"/>
              </a:ext>
            </a:extLst>
          </p:cNvPr>
          <p:cNvSpPr>
            <a:spLocks noGrp="1"/>
          </p:cNvSpPr>
          <p:nvPr>
            <p:ph type="sldNum" sz="quarter" idx="11"/>
          </p:nvPr>
        </p:nvSpPr>
        <p:spPr/>
        <p:txBody>
          <a:bodyPr/>
          <a:lstStyle/>
          <a:p>
            <a:pPr>
              <a:defRPr/>
            </a:pPr>
            <a:fld id="{A1505284-021E-4B4E-823A-B57DB0B6E7E3}" type="slidenum">
              <a:rPr lang="en-US" altLang="en-US" smtClean="0"/>
              <a:pPr>
                <a:defRPr/>
              </a:pPr>
              <a:t>29</a:t>
            </a:fld>
            <a:endParaRPr lang="en-US" altLang="en-US" dirty="0"/>
          </a:p>
        </p:txBody>
      </p:sp>
    </p:spTree>
    <p:extLst>
      <p:ext uri="{BB962C8B-B14F-4D97-AF65-F5344CB8AC3E}">
        <p14:creationId xmlns:p14="http://schemas.microsoft.com/office/powerpoint/2010/main" val="334931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9542-09E8-F456-59A1-5FC11F5DC079}"/>
              </a:ext>
            </a:extLst>
          </p:cNvPr>
          <p:cNvSpPr>
            <a:spLocks noGrp="1"/>
          </p:cNvSpPr>
          <p:nvPr>
            <p:ph type="title"/>
          </p:nvPr>
        </p:nvSpPr>
        <p:spPr/>
        <p:txBody>
          <a:bodyPr/>
          <a:lstStyle/>
          <a:p>
            <a:r>
              <a:rPr lang="en-US" dirty="0"/>
              <a:t>NHLC Team</a:t>
            </a:r>
          </a:p>
        </p:txBody>
      </p:sp>
      <p:sp>
        <p:nvSpPr>
          <p:cNvPr id="3" name="Content Placeholder 2">
            <a:extLst>
              <a:ext uri="{FF2B5EF4-FFF2-40B4-BE49-F238E27FC236}">
                <a16:creationId xmlns:a16="http://schemas.microsoft.com/office/drawing/2014/main" id="{37A4EBA3-A275-24AF-AE53-B786F8AF1BD2}"/>
              </a:ext>
            </a:extLst>
          </p:cNvPr>
          <p:cNvSpPr>
            <a:spLocks noGrp="1"/>
          </p:cNvSpPr>
          <p:nvPr>
            <p:ph idx="1"/>
          </p:nvPr>
        </p:nvSpPr>
        <p:spPr/>
        <p:txBody>
          <a:bodyPr/>
          <a:lstStyle/>
          <a:p>
            <a:r>
              <a:rPr lang="en-US" dirty="0"/>
              <a:t>Patricia Peters- Director of Administration</a:t>
            </a:r>
          </a:p>
          <a:p>
            <a:endParaRPr lang="en-US" dirty="0"/>
          </a:p>
          <a:p>
            <a:r>
              <a:rPr lang="en-US" dirty="0"/>
              <a:t>Stephanie Bosstick – NHLC Chief Legal Counsel</a:t>
            </a:r>
          </a:p>
          <a:p>
            <a:endParaRPr lang="en-US" dirty="0"/>
          </a:p>
          <a:p>
            <a:r>
              <a:rPr lang="en-US" dirty="0"/>
              <a:t>Steve Gagnon – Chief Systems Officer</a:t>
            </a:r>
          </a:p>
          <a:p>
            <a:endParaRPr lang="en-US" dirty="0"/>
          </a:p>
          <a:p>
            <a:r>
              <a:rPr lang="en-US" dirty="0"/>
              <a:t>Dorinda Lacey– Help Desk Supervisor</a:t>
            </a:r>
          </a:p>
          <a:p>
            <a:endParaRPr lang="en-US" dirty="0"/>
          </a:p>
          <a:p>
            <a:r>
              <a:rPr lang="en-US" dirty="0"/>
              <a:t>Mike Therrien – DoIT Lead</a:t>
            </a:r>
          </a:p>
          <a:p>
            <a:endParaRPr lang="en-US" dirty="0"/>
          </a:p>
          <a:p>
            <a:r>
              <a:rPr lang="en-US" dirty="0"/>
              <a:t>Jim Cordio– DoIT Technical Support Specialist</a:t>
            </a:r>
          </a:p>
          <a:p>
            <a:endParaRPr lang="en-US" dirty="0"/>
          </a:p>
          <a:p>
            <a:r>
              <a:rPr lang="en-US" dirty="0"/>
              <a:t>Janet Donnelly – RFP Point of Contact</a:t>
            </a:r>
          </a:p>
          <a:p>
            <a:endParaRPr lang="en-US" dirty="0"/>
          </a:p>
          <a:p>
            <a:endParaRPr lang="en-US" dirty="0"/>
          </a:p>
        </p:txBody>
      </p:sp>
      <p:sp>
        <p:nvSpPr>
          <p:cNvPr id="5" name="Slide Number Placeholder 4">
            <a:extLst>
              <a:ext uri="{FF2B5EF4-FFF2-40B4-BE49-F238E27FC236}">
                <a16:creationId xmlns:a16="http://schemas.microsoft.com/office/drawing/2014/main" id="{5B63DF7E-B622-A4D9-57DF-6F097C47ADE4}"/>
              </a:ext>
            </a:extLst>
          </p:cNvPr>
          <p:cNvSpPr>
            <a:spLocks noGrp="1"/>
          </p:cNvSpPr>
          <p:nvPr>
            <p:ph type="sldNum" sz="quarter" idx="11"/>
          </p:nvPr>
        </p:nvSpPr>
        <p:spPr/>
        <p:txBody>
          <a:bodyPr/>
          <a:lstStyle/>
          <a:p>
            <a:pPr>
              <a:defRPr/>
            </a:pPr>
            <a:fld id="{A1505284-021E-4B4E-823A-B57DB0B6E7E3}" type="slidenum">
              <a:rPr lang="en-US" altLang="en-US" smtClean="0"/>
              <a:pPr>
                <a:defRPr/>
              </a:pPr>
              <a:t>3</a:t>
            </a:fld>
            <a:endParaRPr lang="en-US" altLang="en-US" dirty="0"/>
          </a:p>
        </p:txBody>
      </p:sp>
    </p:spTree>
    <p:extLst>
      <p:ext uri="{BB962C8B-B14F-4D97-AF65-F5344CB8AC3E}">
        <p14:creationId xmlns:p14="http://schemas.microsoft.com/office/powerpoint/2010/main" val="1422031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6168-0D59-A66B-383E-7FDA7C27D980}"/>
              </a:ext>
            </a:extLst>
          </p:cNvPr>
          <p:cNvSpPr>
            <a:spLocks noGrp="1"/>
          </p:cNvSpPr>
          <p:nvPr>
            <p:ph type="title"/>
          </p:nvPr>
        </p:nvSpPr>
        <p:spPr/>
        <p:txBody>
          <a:bodyPr/>
          <a:lstStyle/>
          <a:p>
            <a:r>
              <a:rPr lang="en-US" dirty="0"/>
              <a:t>Troubleshooting</a:t>
            </a:r>
          </a:p>
        </p:txBody>
      </p:sp>
      <p:sp>
        <p:nvSpPr>
          <p:cNvPr id="3" name="Content Placeholder 2">
            <a:extLst>
              <a:ext uri="{FF2B5EF4-FFF2-40B4-BE49-F238E27FC236}">
                <a16:creationId xmlns:a16="http://schemas.microsoft.com/office/drawing/2014/main" id="{93304808-54C8-57C0-CD86-686CB5BDD809}"/>
              </a:ext>
            </a:extLst>
          </p:cNvPr>
          <p:cNvSpPr>
            <a:spLocks noGrp="1"/>
          </p:cNvSpPr>
          <p:nvPr>
            <p:ph idx="1"/>
          </p:nvPr>
        </p:nvSpPr>
        <p:spPr/>
        <p:txBody>
          <a:bodyPr/>
          <a:lstStyle/>
          <a:p>
            <a:endParaRPr lang="en-US" dirty="0"/>
          </a:p>
          <a:p>
            <a:r>
              <a:rPr lang="en-US" dirty="0"/>
              <a:t>Solid troubleshooting skills are a must for all staff</a:t>
            </a:r>
          </a:p>
          <a:p>
            <a:pPr lvl="1"/>
            <a:r>
              <a:rPr lang="en-US" dirty="0"/>
              <a:t>Consistent methodology is critical</a:t>
            </a:r>
          </a:p>
          <a:p>
            <a:pPr lvl="1"/>
            <a:endParaRPr lang="en-US" dirty="0"/>
          </a:p>
          <a:p>
            <a:r>
              <a:rPr lang="en-US" dirty="0"/>
              <a:t>Vendor provided equipment for testing must be available to field staff</a:t>
            </a:r>
          </a:p>
        </p:txBody>
      </p:sp>
      <p:sp>
        <p:nvSpPr>
          <p:cNvPr id="5" name="Slide Number Placeholder 4">
            <a:extLst>
              <a:ext uri="{FF2B5EF4-FFF2-40B4-BE49-F238E27FC236}">
                <a16:creationId xmlns:a16="http://schemas.microsoft.com/office/drawing/2014/main" id="{DA66AD83-6B1F-1EE9-080D-4884881659F8}"/>
              </a:ext>
            </a:extLst>
          </p:cNvPr>
          <p:cNvSpPr>
            <a:spLocks noGrp="1"/>
          </p:cNvSpPr>
          <p:nvPr>
            <p:ph type="sldNum" sz="quarter" idx="11"/>
          </p:nvPr>
        </p:nvSpPr>
        <p:spPr/>
        <p:txBody>
          <a:bodyPr/>
          <a:lstStyle/>
          <a:p>
            <a:pPr>
              <a:defRPr/>
            </a:pPr>
            <a:fld id="{A1505284-021E-4B4E-823A-B57DB0B6E7E3}" type="slidenum">
              <a:rPr lang="en-US" altLang="en-US" smtClean="0"/>
              <a:pPr>
                <a:defRPr/>
              </a:pPr>
              <a:t>30</a:t>
            </a:fld>
            <a:endParaRPr lang="en-US" altLang="en-US" dirty="0"/>
          </a:p>
        </p:txBody>
      </p:sp>
    </p:spTree>
    <p:extLst>
      <p:ext uri="{BB962C8B-B14F-4D97-AF65-F5344CB8AC3E}">
        <p14:creationId xmlns:p14="http://schemas.microsoft.com/office/powerpoint/2010/main" val="2580008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92A-27DB-165C-3F61-A24145C0596D}"/>
              </a:ext>
            </a:extLst>
          </p:cNvPr>
          <p:cNvSpPr>
            <a:spLocks noGrp="1"/>
          </p:cNvSpPr>
          <p:nvPr>
            <p:ph type="title"/>
          </p:nvPr>
        </p:nvSpPr>
        <p:spPr/>
        <p:txBody>
          <a:bodyPr/>
          <a:lstStyle/>
          <a:p>
            <a:r>
              <a:rPr lang="en-US" dirty="0"/>
              <a:t>Support Model</a:t>
            </a:r>
          </a:p>
        </p:txBody>
      </p:sp>
      <p:sp>
        <p:nvSpPr>
          <p:cNvPr id="3" name="Content Placeholder 2">
            <a:extLst>
              <a:ext uri="{FF2B5EF4-FFF2-40B4-BE49-F238E27FC236}">
                <a16:creationId xmlns:a16="http://schemas.microsoft.com/office/drawing/2014/main" id="{F0DF902C-23D5-EF7A-8354-C9FD350C268E}"/>
              </a:ext>
            </a:extLst>
          </p:cNvPr>
          <p:cNvSpPr>
            <a:spLocks noGrp="1"/>
          </p:cNvSpPr>
          <p:nvPr>
            <p:ph idx="1"/>
          </p:nvPr>
        </p:nvSpPr>
        <p:spPr/>
        <p:txBody>
          <a:bodyPr/>
          <a:lstStyle/>
          <a:p>
            <a:endParaRPr lang="en-US" dirty="0"/>
          </a:p>
          <a:p>
            <a:r>
              <a:rPr lang="en-US" dirty="0"/>
              <a:t>NHLC HQ works Mon – Fri 7:30 AM to 4:30 PM</a:t>
            </a:r>
          </a:p>
          <a:p>
            <a:endParaRPr lang="en-US" dirty="0"/>
          </a:p>
          <a:p>
            <a:r>
              <a:rPr lang="en-US" dirty="0"/>
              <a:t>Outlets open 7 days per week 8:00 AM to 10:00 PM</a:t>
            </a:r>
          </a:p>
          <a:p>
            <a:pPr lvl="1"/>
            <a:r>
              <a:rPr lang="en-US" dirty="0"/>
              <a:t>Only closed on Thanksgiving, Christmas and Easter</a:t>
            </a:r>
          </a:p>
          <a:p>
            <a:endParaRPr lang="en-US" dirty="0"/>
          </a:p>
        </p:txBody>
      </p:sp>
      <p:sp>
        <p:nvSpPr>
          <p:cNvPr id="5" name="Slide Number Placeholder 4">
            <a:extLst>
              <a:ext uri="{FF2B5EF4-FFF2-40B4-BE49-F238E27FC236}">
                <a16:creationId xmlns:a16="http://schemas.microsoft.com/office/drawing/2014/main" id="{6E4FA17C-8474-CCAF-5424-3EA350BFF3FB}"/>
              </a:ext>
            </a:extLst>
          </p:cNvPr>
          <p:cNvSpPr>
            <a:spLocks noGrp="1"/>
          </p:cNvSpPr>
          <p:nvPr>
            <p:ph type="sldNum" sz="quarter" idx="11"/>
          </p:nvPr>
        </p:nvSpPr>
        <p:spPr/>
        <p:txBody>
          <a:bodyPr/>
          <a:lstStyle/>
          <a:p>
            <a:pPr>
              <a:defRPr/>
            </a:pPr>
            <a:fld id="{A1505284-021E-4B4E-823A-B57DB0B6E7E3}" type="slidenum">
              <a:rPr lang="en-US" altLang="en-US" smtClean="0"/>
              <a:pPr>
                <a:defRPr/>
              </a:pPr>
              <a:t>31</a:t>
            </a:fld>
            <a:endParaRPr lang="en-US" altLang="en-US" dirty="0"/>
          </a:p>
        </p:txBody>
      </p:sp>
    </p:spTree>
    <p:extLst>
      <p:ext uri="{BB962C8B-B14F-4D97-AF65-F5344CB8AC3E}">
        <p14:creationId xmlns:p14="http://schemas.microsoft.com/office/powerpoint/2010/main" val="2742699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3729-7049-7C81-6CD9-F8A72452A42B}"/>
              </a:ext>
            </a:extLst>
          </p:cNvPr>
          <p:cNvSpPr>
            <a:spLocks noGrp="1"/>
          </p:cNvSpPr>
          <p:nvPr>
            <p:ph type="title"/>
          </p:nvPr>
        </p:nvSpPr>
        <p:spPr>
          <a:xfrm>
            <a:off x="838200" y="228600"/>
            <a:ext cx="7391400" cy="533400"/>
          </a:xfrm>
        </p:spPr>
        <p:txBody>
          <a:bodyPr/>
          <a:lstStyle/>
          <a:p>
            <a:r>
              <a:rPr lang="en-US" dirty="0"/>
              <a:t>Lane PC OS Image Management &amp; Monthly Windows Patching</a:t>
            </a:r>
          </a:p>
        </p:txBody>
      </p:sp>
      <p:sp>
        <p:nvSpPr>
          <p:cNvPr id="3" name="Content Placeholder 2">
            <a:extLst>
              <a:ext uri="{FF2B5EF4-FFF2-40B4-BE49-F238E27FC236}">
                <a16:creationId xmlns:a16="http://schemas.microsoft.com/office/drawing/2014/main" id="{E88D34AB-E8E8-1648-356F-BA1B635C186F}"/>
              </a:ext>
            </a:extLst>
          </p:cNvPr>
          <p:cNvSpPr>
            <a:spLocks noGrp="1"/>
          </p:cNvSpPr>
          <p:nvPr>
            <p:ph idx="1"/>
          </p:nvPr>
        </p:nvSpPr>
        <p:spPr>
          <a:xfrm>
            <a:off x="152400" y="1143000"/>
            <a:ext cx="8915400" cy="5562600"/>
          </a:xfrm>
        </p:spPr>
        <p:txBody>
          <a:bodyPr/>
          <a:lstStyle/>
          <a:p>
            <a:r>
              <a:rPr lang="en-US" dirty="0"/>
              <a:t>OS Image Management</a:t>
            </a:r>
          </a:p>
          <a:p>
            <a:pPr lvl="1"/>
            <a:r>
              <a:rPr lang="en-US" dirty="0"/>
              <a:t>Must coordinate to develop and maintain OS images</a:t>
            </a:r>
          </a:p>
          <a:p>
            <a:pPr lvl="1"/>
            <a:r>
              <a:rPr lang="en-US" dirty="0"/>
              <a:t>Multiple hardware lifecycles</a:t>
            </a:r>
          </a:p>
          <a:p>
            <a:pPr lvl="1"/>
            <a:r>
              <a:rPr lang="en-US" dirty="0"/>
              <a:t>Multiple images may be needed per hardware lifecycle</a:t>
            </a:r>
          </a:p>
          <a:p>
            <a:pPr lvl="1"/>
            <a:r>
              <a:rPr lang="en-US" dirty="0"/>
              <a:t>Monthly Golden configuration “GOLD image”:</a:t>
            </a:r>
          </a:p>
          <a:p>
            <a:pPr lvl="2"/>
            <a:r>
              <a:rPr lang="en-US" dirty="0"/>
              <a:t>Windows, anti-virus, remote agent updates required</a:t>
            </a:r>
          </a:p>
          <a:p>
            <a:pPr lvl="2"/>
            <a:r>
              <a:rPr lang="en-US" dirty="0"/>
              <a:t>Duplicated, copies are provided to technicians and NHLC/DoIT staff</a:t>
            </a:r>
          </a:p>
          <a:p>
            <a:pPr lvl="1"/>
            <a:r>
              <a:rPr lang="en-US" dirty="0"/>
              <a:t>Technicians must be held accountable for their copies: securing, reporting lost/stolen, and surrendering upon termination</a:t>
            </a:r>
          </a:p>
          <a:p>
            <a:pPr lvl="1"/>
            <a:endParaRPr lang="en-US" dirty="0"/>
          </a:p>
          <a:p>
            <a:r>
              <a:rPr lang="en-US" dirty="0"/>
              <a:t>Windows Patching</a:t>
            </a:r>
          </a:p>
          <a:p>
            <a:pPr lvl="1"/>
            <a:r>
              <a:rPr lang="en-US" dirty="0"/>
              <a:t>Must coordinate to develop a cadence for Windows patches</a:t>
            </a:r>
          </a:p>
          <a:p>
            <a:pPr lvl="1"/>
            <a:r>
              <a:rPr lang="en-US" dirty="0"/>
              <a:t>Schedule shall be approved by the NHLC, accounting for delays due to project deployments and holidays</a:t>
            </a:r>
          </a:p>
          <a:p>
            <a:pPr lvl="1"/>
            <a:r>
              <a:rPr lang="en-US" dirty="0"/>
              <a:t>Patching level expected to be 100% for current group within 24hrs</a:t>
            </a:r>
          </a:p>
          <a:p>
            <a:pPr lvl="1"/>
            <a:r>
              <a:rPr lang="en-US" dirty="0"/>
              <a:t>NHLC Remote Monitoring and Management (RMM) solution used</a:t>
            </a:r>
          </a:p>
        </p:txBody>
      </p:sp>
      <p:sp>
        <p:nvSpPr>
          <p:cNvPr id="5" name="Slide Number Placeholder 4">
            <a:extLst>
              <a:ext uri="{FF2B5EF4-FFF2-40B4-BE49-F238E27FC236}">
                <a16:creationId xmlns:a16="http://schemas.microsoft.com/office/drawing/2014/main" id="{D3D450E3-A0D2-7506-9D3A-A8A17600DEF4}"/>
              </a:ext>
            </a:extLst>
          </p:cNvPr>
          <p:cNvSpPr>
            <a:spLocks noGrp="1"/>
          </p:cNvSpPr>
          <p:nvPr>
            <p:ph type="sldNum" sz="quarter" idx="11"/>
          </p:nvPr>
        </p:nvSpPr>
        <p:spPr/>
        <p:txBody>
          <a:bodyPr/>
          <a:lstStyle/>
          <a:p>
            <a:pPr>
              <a:defRPr/>
            </a:pPr>
            <a:fld id="{A1505284-021E-4B4E-823A-B57DB0B6E7E3}" type="slidenum">
              <a:rPr lang="en-US" altLang="en-US" smtClean="0"/>
              <a:pPr>
                <a:defRPr/>
              </a:pPr>
              <a:t>32</a:t>
            </a:fld>
            <a:endParaRPr lang="en-US" altLang="en-US" dirty="0"/>
          </a:p>
        </p:txBody>
      </p:sp>
    </p:spTree>
    <p:extLst>
      <p:ext uri="{BB962C8B-B14F-4D97-AF65-F5344CB8AC3E}">
        <p14:creationId xmlns:p14="http://schemas.microsoft.com/office/powerpoint/2010/main" val="1436827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3252-831C-FD27-CA2F-735AD35B80D8}"/>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CCF33C2-5602-8908-5508-0C56AAEA4000}"/>
              </a:ext>
            </a:extLst>
          </p:cNvPr>
          <p:cNvSpPr>
            <a:spLocks noGrp="1"/>
          </p:cNvSpPr>
          <p:nvPr>
            <p:ph idx="1"/>
          </p:nvPr>
        </p:nvSpPr>
        <p:spPr/>
        <p:txBody>
          <a:bodyPr anchor="ctr"/>
          <a:lstStyle/>
          <a:p>
            <a:pPr marL="0" indent="0" algn="ctr">
              <a:buNone/>
            </a:pPr>
            <a:r>
              <a:rPr lang="en-US" sz="3600" dirty="0"/>
              <a:t>Important Procedural Items</a:t>
            </a:r>
          </a:p>
        </p:txBody>
      </p:sp>
      <p:sp>
        <p:nvSpPr>
          <p:cNvPr id="5" name="Slide Number Placeholder 4">
            <a:extLst>
              <a:ext uri="{FF2B5EF4-FFF2-40B4-BE49-F238E27FC236}">
                <a16:creationId xmlns:a16="http://schemas.microsoft.com/office/drawing/2014/main" id="{306C0838-821C-9424-E826-5E0AC44DE1ED}"/>
              </a:ext>
            </a:extLst>
          </p:cNvPr>
          <p:cNvSpPr>
            <a:spLocks noGrp="1"/>
          </p:cNvSpPr>
          <p:nvPr>
            <p:ph type="sldNum" sz="quarter" idx="11"/>
          </p:nvPr>
        </p:nvSpPr>
        <p:spPr>
          <a:xfrm>
            <a:off x="3048000" y="6477000"/>
            <a:ext cx="1905000" cy="228600"/>
          </a:xfrm>
        </p:spPr>
        <p:txBody>
          <a:bodyPr/>
          <a:lstStyle/>
          <a:p>
            <a:fld id="{A1505284-021E-4B4E-823A-B57DB0B6E7E3}" type="slidenum">
              <a:rPr lang="en-US" altLang="en-US" smtClean="0"/>
              <a:pPr/>
              <a:t>33</a:t>
            </a:fld>
            <a:endParaRPr lang="en-US" altLang="en-US" dirty="0"/>
          </a:p>
        </p:txBody>
      </p:sp>
    </p:spTree>
    <p:extLst>
      <p:ext uri="{BB962C8B-B14F-4D97-AF65-F5344CB8AC3E}">
        <p14:creationId xmlns:p14="http://schemas.microsoft.com/office/powerpoint/2010/main" val="263878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3D46-3403-627D-9210-5B81FD74F91A}"/>
              </a:ext>
            </a:extLst>
          </p:cNvPr>
          <p:cNvSpPr>
            <a:spLocks noGrp="1"/>
          </p:cNvSpPr>
          <p:nvPr>
            <p:ph type="title"/>
          </p:nvPr>
        </p:nvSpPr>
        <p:spPr/>
        <p:txBody>
          <a:bodyPr/>
          <a:lstStyle/>
          <a:p>
            <a:r>
              <a:rPr lang="en-US" dirty="0"/>
              <a:t>Procedural Items</a:t>
            </a:r>
          </a:p>
        </p:txBody>
      </p:sp>
      <p:sp>
        <p:nvSpPr>
          <p:cNvPr id="3" name="Content Placeholder 2">
            <a:extLst>
              <a:ext uri="{FF2B5EF4-FFF2-40B4-BE49-F238E27FC236}">
                <a16:creationId xmlns:a16="http://schemas.microsoft.com/office/drawing/2014/main" id="{591BC184-5497-F4D5-FC4F-3F9491793ACD}"/>
              </a:ext>
            </a:extLst>
          </p:cNvPr>
          <p:cNvSpPr>
            <a:spLocks noGrp="1"/>
          </p:cNvSpPr>
          <p:nvPr>
            <p:ph idx="1"/>
          </p:nvPr>
        </p:nvSpPr>
        <p:spPr/>
        <p:txBody>
          <a:bodyPr/>
          <a:lstStyle/>
          <a:p>
            <a:r>
              <a:rPr lang="en-US" dirty="0"/>
              <a:t>Submission Deadline – August 6, 2025 2:00 PM EDT</a:t>
            </a:r>
          </a:p>
          <a:p>
            <a:pPr lvl="1"/>
            <a:r>
              <a:rPr lang="en-US" dirty="0"/>
              <a:t>No Exceptions</a:t>
            </a:r>
          </a:p>
          <a:p>
            <a:pPr lvl="1"/>
            <a:r>
              <a:rPr lang="en-US" dirty="0"/>
              <a:t>Late items will not be reviewed</a:t>
            </a:r>
          </a:p>
          <a:p>
            <a:pPr lvl="1"/>
            <a:endParaRPr lang="en-US" dirty="0"/>
          </a:p>
          <a:p>
            <a:r>
              <a:rPr lang="en-US" dirty="0"/>
              <a:t>Terms and conditions are not negotiable at Contract time</a:t>
            </a:r>
          </a:p>
          <a:p>
            <a:pPr lvl="1"/>
            <a:r>
              <a:rPr lang="en-US" dirty="0"/>
              <a:t>Raise any issues and provide proposed language during the question period</a:t>
            </a:r>
          </a:p>
          <a:p>
            <a:pPr lvl="1"/>
            <a:endParaRPr lang="en-US" dirty="0"/>
          </a:p>
          <a:p>
            <a:r>
              <a:rPr lang="en-US" dirty="0"/>
              <a:t>Cost Proposal</a:t>
            </a:r>
          </a:p>
          <a:p>
            <a:pPr lvl="1"/>
            <a:r>
              <a:rPr lang="en-US" dirty="0"/>
              <a:t>Must be separate from technical proposal</a:t>
            </a:r>
          </a:p>
          <a:p>
            <a:pPr lvl="1"/>
            <a:endParaRPr lang="en-US" dirty="0"/>
          </a:p>
          <a:p>
            <a:r>
              <a:rPr lang="en-US" dirty="0"/>
              <a:t>Governor and Council</a:t>
            </a:r>
          </a:p>
        </p:txBody>
      </p:sp>
      <p:sp>
        <p:nvSpPr>
          <p:cNvPr id="5" name="Slide Number Placeholder 4">
            <a:extLst>
              <a:ext uri="{FF2B5EF4-FFF2-40B4-BE49-F238E27FC236}">
                <a16:creationId xmlns:a16="http://schemas.microsoft.com/office/drawing/2014/main" id="{FD0C6467-4778-ECFA-F1E0-E0CAC26FBE72}"/>
              </a:ext>
            </a:extLst>
          </p:cNvPr>
          <p:cNvSpPr>
            <a:spLocks noGrp="1"/>
          </p:cNvSpPr>
          <p:nvPr>
            <p:ph type="sldNum" sz="quarter" idx="11"/>
          </p:nvPr>
        </p:nvSpPr>
        <p:spPr/>
        <p:txBody>
          <a:bodyPr/>
          <a:lstStyle/>
          <a:p>
            <a:pPr>
              <a:defRPr/>
            </a:pPr>
            <a:fld id="{A1505284-021E-4B4E-823A-B57DB0B6E7E3}" type="slidenum">
              <a:rPr lang="en-US" altLang="en-US" smtClean="0"/>
              <a:pPr>
                <a:defRPr/>
              </a:pPr>
              <a:t>34</a:t>
            </a:fld>
            <a:endParaRPr lang="en-US" altLang="en-US" dirty="0"/>
          </a:p>
        </p:txBody>
      </p:sp>
    </p:spTree>
    <p:extLst>
      <p:ext uri="{BB962C8B-B14F-4D97-AF65-F5344CB8AC3E}">
        <p14:creationId xmlns:p14="http://schemas.microsoft.com/office/powerpoint/2010/main" val="3573497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7072-114B-3831-7FF6-2884854BAE9D}"/>
              </a:ext>
            </a:extLst>
          </p:cNvPr>
          <p:cNvSpPr>
            <a:spLocks noGrp="1"/>
          </p:cNvSpPr>
          <p:nvPr>
            <p:ph type="title"/>
          </p:nvPr>
        </p:nvSpPr>
        <p:spPr/>
        <p:txBody>
          <a:bodyPr/>
          <a:lstStyle/>
          <a:p>
            <a:r>
              <a:rPr lang="en-US" dirty="0"/>
              <a:t>Procedural Items</a:t>
            </a:r>
          </a:p>
        </p:txBody>
      </p:sp>
      <p:sp>
        <p:nvSpPr>
          <p:cNvPr id="3" name="Content Placeholder 2">
            <a:extLst>
              <a:ext uri="{FF2B5EF4-FFF2-40B4-BE49-F238E27FC236}">
                <a16:creationId xmlns:a16="http://schemas.microsoft.com/office/drawing/2014/main" id="{4D58A92F-C14F-4B08-5BE9-DDCE32E75C31}"/>
              </a:ext>
            </a:extLst>
          </p:cNvPr>
          <p:cNvSpPr>
            <a:spLocks noGrp="1"/>
          </p:cNvSpPr>
          <p:nvPr>
            <p:ph idx="1"/>
          </p:nvPr>
        </p:nvSpPr>
        <p:spPr/>
        <p:txBody>
          <a:bodyPr/>
          <a:lstStyle/>
          <a:p>
            <a:pPr marL="0" indent="0">
              <a:buNone/>
            </a:pPr>
            <a:endParaRPr lang="en-US" dirty="0"/>
          </a:p>
          <a:p>
            <a:r>
              <a:rPr lang="en-US" dirty="0"/>
              <a:t>Oral Interviews</a:t>
            </a:r>
          </a:p>
          <a:p>
            <a:pPr lvl="1"/>
            <a:r>
              <a:rPr lang="en-US" dirty="0"/>
              <a:t>Corporate representative</a:t>
            </a:r>
          </a:p>
          <a:p>
            <a:pPr lvl="1"/>
            <a:r>
              <a:rPr lang="en-US" dirty="0"/>
              <a:t>NHLC selected Candidates for </a:t>
            </a:r>
          </a:p>
          <a:p>
            <a:pPr lvl="2"/>
            <a:r>
              <a:rPr lang="en-US" dirty="0"/>
              <a:t>Team Lead/Project Manager</a:t>
            </a:r>
          </a:p>
          <a:p>
            <a:pPr lvl="2"/>
            <a:r>
              <a:rPr lang="en-US" dirty="0"/>
              <a:t>Field Technician</a:t>
            </a:r>
          </a:p>
        </p:txBody>
      </p:sp>
      <p:sp>
        <p:nvSpPr>
          <p:cNvPr id="5" name="Slide Number Placeholder 4">
            <a:extLst>
              <a:ext uri="{FF2B5EF4-FFF2-40B4-BE49-F238E27FC236}">
                <a16:creationId xmlns:a16="http://schemas.microsoft.com/office/drawing/2014/main" id="{A067B0D8-F870-9CD3-F827-CDA8E382549B}"/>
              </a:ext>
            </a:extLst>
          </p:cNvPr>
          <p:cNvSpPr>
            <a:spLocks noGrp="1"/>
          </p:cNvSpPr>
          <p:nvPr>
            <p:ph type="sldNum" sz="quarter" idx="11"/>
          </p:nvPr>
        </p:nvSpPr>
        <p:spPr/>
        <p:txBody>
          <a:bodyPr/>
          <a:lstStyle/>
          <a:p>
            <a:pPr>
              <a:defRPr/>
            </a:pPr>
            <a:fld id="{A1505284-021E-4B4E-823A-B57DB0B6E7E3}" type="slidenum">
              <a:rPr lang="en-US" altLang="en-US" smtClean="0"/>
              <a:pPr>
                <a:defRPr/>
              </a:pPr>
              <a:t>35</a:t>
            </a:fld>
            <a:endParaRPr lang="en-US" altLang="en-US" dirty="0"/>
          </a:p>
        </p:txBody>
      </p:sp>
    </p:spTree>
    <p:extLst>
      <p:ext uri="{BB962C8B-B14F-4D97-AF65-F5344CB8AC3E}">
        <p14:creationId xmlns:p14="http://schemas.microsoft.com/office/powerpoint/2010/main" val="3410404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739C-3BC1-9A51-B27C-5AB732A7A70B}"/>
              </a:ext>
            </a:extLst>
          </p:cNvPr>
          <p:cNvSpPr>
            <a:spLocks noGrp="1"/>
          </p:cNvSpPr>
          <p:nvPr>
            <p:ph type="title"/>
          </p:nvPr>
        </p:nvSpPr>
        <p:spPr/>
        <p:txBody>
          <a:bodyPr/>
          <a:lstStyle/>
          <a:p>
            <a:r>
              <a:rPr lang="en-US" dirty="0"/>
              <a:t>Procedural Items</a:t>
            </a:r>
          </a:p>
        </p:txBody>
      </p:sp>
      <p:sp>
        <p:nvSpPr>
          <p:cNvPr id="3" name="Content Placeholder 2">
            <a:extLst>
              <a:ext uri="{FF2B5EF4-FFF2-40B4-BE49-F238E27FC236}">
                <a16:creationId xmlns:a16="http://schemas.microsoft.com/office/drawing/2014/main" id="{F47469EE-35F6-1C60-77E3-3EEE11766E1E}"/>
              </a:ext>
            </a:extLst>
          </p:cNvPr>
          <p:cNvSpPr>
            <a:spLocks noGrp="1"/>
          </p:cNvSpPr>
          <p:nvPr>
            <p:ph idx="1"/>
          </p:nvPr>
        </p:nvSpPr>
        <p:spPr/>
        <p:txBody>
          <a:bodyPr/>
          <a:lstStyle/>
          <a:p>
            <a:r>
              <a:rPr lang="en-US" dirty="0"/>
              <a:t>Communications</a:t>
            </a:r>
          </a:p>
          <a:p>
            <a:pPr lvl="1"/>
            <a:r>
              <a:rPr lang="en-US" sz="1800" dirty="0">
                <a:effectLst/>
                <a:latin typeface="Calibri" panose="020F0502020204030204" pitchFamily="34" charset="0"/>
                <a:ea typeface="Times New Roman" panose="02020603050405020304" pitchFamily="18" charset="0"/>
              </a:rPr>
              <a:t>All communication from vendors to the State of NH regarding the RFP need to be directed to the issuing officer, Janet Donnelly and not directed to other State employees.</a:t>
            </a:r>
          </a:p>
          <a:p>
            <a:pPr lvl="2"/>
            <a:r>
              <a:rPr lang="en-US"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Janet.M</a:t>
            </a:r>
            <a:r>
              <a:rPr lang="en-US">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.Donnelly</a:t>
            </a:r>
            <a:r>
              <a:rPr lang="en-US" dirty="0">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@Liquor.nh.gov</a:t>
            </a:r>
            <a:endParaRPr lang="en-US" dirty="0">
              <a:effectLst/>
              <a:latin typeface="Calibri" panose="020F0502020204030204" pitchFamily="34" charset="0"/>
              <a:ea typeface="Times New Roman" panose="02020603050405020304" pitchFamily="18" charset="0"/>
            </a:endParaRPr>
          </a:p>
          <a:p>
            <a:pPr lvl="1"/>
            <a:endParaRPr lang="en-US" dirty="0"/>
          </a:p>
          <a:p>
            <a:r>
              <a:rPr lang="en-US" dirty="0"/>
              <a:t>RFP Updates or Amendments</a:t>
            </a:r>
          </a:p>
          <a:p>
            <a:pPr lvl="1"/>
            <a:r>
              <a:rPr lang="en-US" dirty="0"/>
              <a:t>Vendors must check the NHLC website for updates</a:t>
            </a:r>
          </a:p>
          <a:p>
            <a:pPr lvl="2"/>
            <a:r>
              <a:rPr lang="en-US" dirty="0">
                <a:hlinkClick r:id="rId3">
                  <a:extLst>
                    <a:ext uri="{A12FA001-AC4F-418D-AE19-62706E023703}">
                      <ahyp:hlinkClr xmlns:ahyp="http://schemas.microsoft.com/office/drawing/2018/hyperlinkcolor" val="tx"/>
                    </a:ext>
                  </a:extLst>
                </a:hlinkClick>
              </a:rPr>
              <a:t>gov.liquorandwineoutlets.com</a:t>
            </a:r>
            <a:endParaRPr lang="en-US" dirty="0"/>
          </a:p>
          <a:p>
            <a:pPr lvl="2"/>
            <a:r>
              <a:rPr lang="en-US" dirty="0"/>
              <a:t>About </a:t>
            </a:r>
          </a:p>
          <a:p>
            <a:pPr lvl="2"/>
            <a:r>
              <a:rPr lang="en-US" dirty="0"/>
              <a:t>Public Notices</a:t>
            </a:r>
          </a:p>
        </p:txBody>
      </p:sp>
      <p:sp>
        <p:nvSpPr>
          <p:cNvPr id="5" name="Slide Number Placeholder 4">
            <a:extLst>
              <a:ext uri="{FF2B5EF4-FFF2-40B4-BE49-F238E27FC236}">
                <a16:creationId xmlns:a16="http://schemas.microsoft.com/office/drawing/2014/main" id="{EE8B4CCD-EAEC-4700-17AB-932F6B5AD69B}"/>
              </a:ext>
            </a:extLst>
          </p:cNvPr>
          <p:cNvSpPr>
            <a:spLocks noGrp="1"/>
          </p:cNvSpPr>
          <p:nvPr>
            <p:ph type="sldNum" sz="quarter" idx="11"/>
          </p:nvPr>
        </p:nvSpPr>
        <p:spPr/>
        <p:txBody>
          <a:bodyPr/>
          <a:lstStyle/>
          <a:p>
            <a:pPr>
              <a:defRPr/>
            </a:pPr>
            <a:fld id="{A1505284-021E-4B4E-823A-B57DB0B6E7E3}" type="slidenum">
              <a:rPr lang="en-US" altLang="en-US" smtClean="0"/>
              <a:pPr>
                <a:defRPr/>
              </a:pPr>
              <a:t>36</a:t>
            </a:fld>
            <a:endParaRPr lang="en-US" altLang="en-US" dirty="0"/>
          </a:p>
        </p:txBody>
      </p:sp>
    </p:spTree>
    <p:extLst>
      <p:ext uri="{BB962C8B-B14F-4D97-AF65-F5344CB8AC3E}">
        <p14:creationId xmlns:p14="http://schemas.microsoft.com/office/powerpoint/2010/main" val="79489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F6821-DA2C-9BDE-A23D-D3339B7AA2BA}"/>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9D30725-B533-0395-2783-E748EEB42FED}"/>
              </a:ext>
            </a:extLst>
          </p:cNvPr>
          <p:cNvSpPr>
            <a:spLocks noGrp="1"/>
          </p:cNvSpPr>
          <p:nvPr>
            <p:ph idx="1"/>
          </p:nvPr>
        </p:nvSpPr>
        <p:spPr/>
        <p:txBody>
          <a:bodyPr anchor="ctr"/>
          <a:lstStyle/>
          <a:p>
            <a:pPr marL="0" indent="0" algn="ctr">
              <a:buNone/>
            </a:pPr>
            <a:r>
              <a:rPr lang="en-US" sz="3600" dirty="0"/>
              <a:t>Questions?</a:t>
            </a:r>
          </a:p>
        </p:txBody>
      </p:sp>
      <p:sp>
        <p:nvSpPr>
          <p:cNvPr id="5" name="Slide Number Placeholder 4">
            <a:extLst>
              <a:ext uri="{FF2B5EF4-FFF2-40B4-BE49-F238E27FC236}">
                <a16:creationId xmlns:a16="http://schemas.microsoft.com/office/drawing/2014/main" id="{259EB6C0-A7AB-1A6A-EED1-6E93AB4687B4}"/>
              </a:ext>
            </a:extLst>
          </p:cNvPr>
          <p:cNvSpPr>
            <a:spLocks noGrp="1"/>
          </p:cNvSpPr>
          <p:nvPr>
            <p:ph type="sldNum" sz="quarter" idx="11"/>
          </p:nvPr>
        </p:nvSpPr>
        <p:spPr>
          <a:xfrm>
            <a:off x="3048000" y="6477000"/>
            <a:ext cx="1905000" cy="228600"/>
          </a:xfrm>
        </p:spPr>
        <p:txBody>
          <a:bodyPr/>
          <a:lstStyle/>
          <a:p>
            <a:fld id="{A1505284-021E-4B4E-823A-B57DB0B6E7E3}" type="slidenum">
              <a:rPr lang="en-US" altLang="en-US" smtClean="0"/>
              <a:pPr/>
              <a:t>37</a:t>
            </a:fld>
            <a:endParaRPr lang="en-US" altLang="en-US" dirty="0"/>
          </a:p>
        </p:txBody>
      </p:sp>
    </p:spTree>
    <p:extLst>
      <p:ext uri="{BB962C8B-B14F-4D97-AF65-F5344CB8AC3E}">
        <p14:creationId xmlns:p14="http://schemas.microsoft.com/office/powerpoint/2010/main" val="269947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11E7-4DEF-3BE7-E249-39738A33AA5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AB40932-073B-C7D3-DC25-3CE404FCC13D}"/>
              </a:ext>
            </a:extLst>
          </p:cNvPr>
          <p:cNvSpPr>
            <a:spLocks noGrp="1"/>
          </p:cNvSpPr>
          <p:nvPr>
            <p:ph idx="1"/>
          </p:nvPr>
        </p:nvSpPr>
        <p:spPr/>
        <p:txBody>
          <a:bodyPr/>
          <a:lstStyle/>
          <a:p>
            <a:endParaRPr lang="en-US" dirty="0"/>
          </a:p>
          <a:p>
            <a:endParaRPr lang="en-US" dirty="0"/>
          </a:p>
          <a:p>
            <a:r>
              <a:rPr lang="en-US" dirty="0"/>
              <a:t>Today’s answers are preliminary and will be formalized in an amendment document that will be posted on </a:t>
            </a:r>
            <a:r>
              <a:rPr lang="en-US"/>
              <a:t>the website.</a:t>
            </a:r>
            <a:endParaRPr lang="en-US" dirty="0"/>
          </a:p>
        </p:txBody>
      </p:sp>
      <p:sp>
        <p:nvSpPr>
          <p:cNvPr id="5" name="Slide Number Placeholder 4">
            <a:extLst>
              <a:ext uri="{FF2B5EF4-FFF2-40B4-BE49-F238E27FC236}">
                <a16:creationId xmlns:a16="http://schemas.microsoft.com/office/drawing/2014/main" id="{44299E0D-6509-71D5-A01C-C88E42FEC762}"/>
              </a:ext>
            </a:extLst>
          </p:cNvPr>
          <p:cNvSpPr>
            <a:spLocks noGrp="1"/>
          </p:cNvSpPr>
          <p:nvPr>
            <p:ph type="sldNum" sz="quarter" idx="11"/>
          </p:nvPr>
        </p:nvSpPr>
        <p:spPr/>
        <p:txBody>
          <a:bodyPr/>
          <a:lstStyle/>
          <a:p>
            <a:pPr>
              <a:defRPr/>
            </a:pPr>
            <a:fld id="{A1505284-021E-4B4E-823A-B57DB0B6E7E3}" type="slidenum">
              <a:rPr lang="en-US" altLang="en-US" smtClean="0"/>
              <a:pPr>
                <a:defRPr/>
              </a:pPr>
              <a:t>38</a:t>
            </a:fld>
            <a:endParaRPr lang="en-US" altLang="en-US" dirty="0"/>
          </a:p>
        </p:txBody>
      </p:sp>
    </p:spTree>
    <p:extLst>
      <p:ext uri="{BB962C8B-B14F-4D97-AF65-F5344CB8AC3E}">
        <p14:creationId xmlns:p14="http://schemas.microsoft.com/office/powerpoint/2010/main" val="3302747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9753-AAA6-5A42-0D99-B5CDEA7B9FA0}"/>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E80DD1E5-BFB3-F958-C390-1D841382D070}"/>
              </a:ext>
            </a:extLst>
          </p:cNvPr>
          <p:cNvSpPr>
            <a:spLocks noGrp="1"/>
          </p:cNvSpPr>
          <p:nvPr>
            <p:ph idx="1"/>
          </p:nvPr>
        </p:nvSpPr>
        <p:spPr/>
        <p:txBody>
          <a:bodyPr/>
          <a:lstStyle/>
          <a:p>
            <a:endParaRPr lang="en-US" dirty="0"/>
          </a:p>
          <a:p>
            <a:r>
              <a:rPr lang="en-US" dirty="0"/>
              <a:t>Thank you for your participation</a:t>
            </a:r>
          </a:p>
          <a:p>
            <a:endParaRPr lang="en-US" dirty="0"/>
          </a:p>
          <a:p>
            <a:r>
              <a:rPr lang="en-US"/>
              <a:t>Remember:</a:t>
            </a:r>
          </a:p>
          <a:p>
            <a:endParaRPr lang="en-US" dirty="0"/>
          </a:p>
          <a:p>
            <a:pPr lvl="1"/>
            <a:r>
              <a:rPr lang="en-US" dirty="0"/>
              <a:t>Questions due by July 16, 2025 (earlier the better)</a:t>
            </a:r>
          </a:p>
          <a:p>
            <a:pPr lvl="1"/>
            <a:endParaRPr lang="en-US" dirty="0"/>
          </a:p>
          <a:p>
            <a:pPr lvl="1"/>
            <a:r>
              <a:rPr lang="en-US" dirty="0"/>
              <a:t>Terms and Conditions Not negotiable after proposal submission</a:t>
            </a:r>
          </a:p>
          <a:p>
            <a:pPr lvl="1"/>
            <a:endParaRPr lang="en-US" dirty="0"/>
          </a:p>
          <a:p>
            <a:pPr lvl="1"/>
            <a:r>
              <a:rPr lang="en-US" dirty="0"/>
              <a:t>Pricing information should be separate</a:t>
            </a:r>
          </a:p>
          <a:p>
            <a:pPr lvl="1"/>
            <a:endParaRPr lang="en-US" dirty="0"/>
          </a:p>
          <a:p>
            <a:pPr lvl="1"/>
            <a:r>
              <a:rPr lang="en-US" dirty="0"/>
              <a:t>Submission deadline August 6, 2025 at 2:00 PM EDT</a:t>
            </a:r>
          </a:p>
        </p:txBody>
      </p:sp>
      <p:sp>
        <p:nvSpPr>
          <p:cNvPr id="5" name="Slide Number Placeholder 4">
            <a:extLst>
              <a:ext uri="{FF2B5EF4-FFF2-40B4-BE49-F238E27FC236}">
                <a16:creationId xmlns:a16="http://schemas.microsoft.com/office/drawing/2014/main" id="{28B1411A-8E73-6298-179A-8E36C2856283}"/>
              </a:ext>
            </a:extLst>
          </p:cNvPr>
          <p:cNvSpPr>
            <a:spLocks noGrp="1"/>
          </p:cNvSpPr>
          <p:nvPr>
            <p:ph type="sldNum" sz="quarter" idx="11"/>
          </p:nvPr>
        </p:nvSpPr>
        <p:spPr/>
        <p:txBody>
          <a:bodyPr/>
          <a:lstStyle/>
          <a:p>
            <a:pPr>
              <a:defRPr/>
            </a:pPr>
            <a:fld id="{A1505284-021E-4B4E-823A-B57DB0B6E7E3}" type="slidenum">
              <a:rPr lang="en-US" altLang="en-US" smtClean="0"/>
              <a:pPr>
                <a:defRPr/>
              </a:pPr>
              <a:t>39</a:t>
            </a:fld>
            <a:endParaRPr lang="en-US" altLang="en-US" dirty="0"/>
          </a:p>
        </p:txBody>
      </p:sp>
    </p:spTree>
    <p:extLst>
      <p:ext uri="{BB962C8B-B14F-4D97-AF65-F5344CB8AC3E}">
        <p14:creationId xmlns:p14="http://schemas.microsoft.com/office/powerpoint/2010/main" val="176047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88845AC-A5DC-AE6F-F27C-E91D3590AA95}"/>
              </a:ext>
            </a:extLst>
          </p:cNvPr>
          <p:cNvSpPr>
            <a:spLocks noGrp="1"/>
          </p:cNvSpPr>
          <p:nvPr>
            <p:ph idx="1"/>
          </p:nvPr>
        </p:nvSpPr>
        <p:spPr/>
        <p:txBody>
          <a:bodyPr anchor="ctr"/>
          <a:lstStyle/>
          <a:p>
            <a:pPr marL="0" indent="0" algn="ctr">
              <a:buNone/>
            </a:pPr>
            <a:r>
              <a:rPr lang="en-US" sz="3600" dirty="0"/>
              <a:t>New Hampshire Liquor Commission Overview</a:t>
            </a:r>
          </a:p>
        </p:txBody>
      </p:sp>
      <p:sp>
        <p:nvSpPr>
          <p:cNvPr id="5" name="Slide Number Placeholder 4">
            <a:extLst>
              <a:ext uri="{FF2B5EF4-FFF2-40B4-BE49-F238E27FC236}">
                <a16:creationId xmlns:a16="http://schemas.microsoft.com/office/drawing/2014/main" id="{FCCEE73A-4AE7-25B3-B5E0-1561DF1F65C2}"/>
              </a:ext>
            </a:extLst>
          </p:cNvPr>
          <p:cNvSpPr>
            <a:spLocks noGrp="1"/>
          </p:cNvSpPr>
          <p:nvPr>
            <p:ph type="sldNum" sz="quarter" idx="11"/>
          </p:nvPr>
        </p:nvSpPr>
        <p:spPr>
          <a:xfrm>
            <a:off x="3048000" y="6477000"/>
            <a:ext cx="1905000" cy="228600"/>
          </a:xfrm>
        </p:spPr>
        <p:txBody>
          <a:bodyPr/>
          <a:lstStyle/>
          <a:p>
            <a:fld id="{A1505284-021E-4B4E-823A-B57DB0B6E7E3}" type="slidenum">
              <a:rPr lang="en-US" altLang="en-US" smtClean="0"/>
              <a:pPr/>
              <a:t>4</a:t>
            </a:fld>
            <a:endParaRPr lang="en-US" altLang="en-US" dirty="0"/>
          </a:p>
        </p:txBody>
      </p:sp>
    </p:spTree>
    <p:extLst>
      <p:ext uri="{BB962C8B-B14F-4D97-AF65-F5344CB8AC3E}">
        <p14:creationId xmlns:p14="http://schemas.microsoft.com/office/powerpoint/2010/main" val="203267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8620"/>
            <a:ext cx="7543800" cy="533400"/>
          </a:xfrm>
        </p:spPr>
        <p:txBody>
          <a:bodyPr/>
          <a:lstStyle/>
          <a:p>
            <a:r>
              <a:rPr lang="en-US" dirty="0"/>
              <a:t>Organizational Structure</a:t>
            </a:r>
          </a:p>
        </p:txBody>
      </p:sp>
      <p:sp>
        <p:nvSpPr>
          <p:cNvPr id="5" name="Slide Number Placeholder 4"/>
          <p:cNvSpPr>
            <a:spLocks noGrp="1"/>
          </p:cNvSpPr>
          <p:nvPr>
            <p:ph type="sldNum" sz="quarter" idx="11"/>
          </p:nvPr>
        </p:nvSpPr>
        <p:spPr/>
        <p:txBody>
          <a:bodyPr/>
          <a:lstStyle/>
          <a:p>
            <a:pPr>
              <a:defRPr/>
            </a:pPr>
            <a:fld id="{A1505284-021E-4B4E-823A-B57DB0B6E7E3}" type="slidenum">
              <a:rPr lang="en-US" altLang="en-US" smtClean="0"/>
              <a:pPr>
                <a:defRPr/>
              </a:pPr>
              <a:t>5</a:t>
            </a:fld>
            <a:endParaRPr lang="en-US" altLang="en-US" dirty="0"/>
          </a:p>
        </p:txBody>
      </p:sp>
      <p:sp>
        <p:nvSpPr>
          <p:cNvPr id="8" name="Content Placeholder 5"/>
          <p:cNvSpPr>
            <a:spLocks noGrp="1"/>
          </p:cNvSpPr>
          <p:nvPr>
            <p:ph idx="1"/>
          </p:nvPr>
        </p:nvSpPr>
        <p:spPr>
          <a:xfrm>
            <a:off x="228600" y="993928"/>
            <a:ext cx="8686800" cy="5783580"/>
          </a:xfrm>
        </p:spPr>
        <p:txBody>
          <a:bodyPr/>
          <a:lstStyle/>
          <a:p>
            <a:pPr marL="111125" indent="0">
              <a:spcBef>
                <a:spcPts val="0"/>
              </a:spcBef>
              <a:spcAft>
                <a:spcPts val="600"/>
              </a:spcAft>
              <a:buNone/>
            </a:pPr>
            <a:r>
              <a:rPr lang="en-US" sz="900" b="0" dirty="0"/>
              <a:t>																	</a:t>
            </a:r>
          </a:p>
          <a:p>
            <a:pPr marL="0" indent="0">
              <a:spcBef>
                <a:spcPts val="0"/>
              </a:spcBef>
              <a:buNone/>
            </a:pPr>
            <a:endParaRPr lang="en-US" sz="800" dirty="0"/>
          </a:p>
        </p:txBody>
      </p:sp>
      <p:graphicFrame>
        <p:nvGraphicFramePr>
          <p:cNvPr id="12" name="Diagram 11"/>
          <p:cNvGraphicFramePr>
            <a:graphicFrameLocks noChangeAspect="1"/>
          </p:cNvGraphicFramePr>
          <p:nvPr>
            <p:extLst>
              <p:ext uri="{D42A27DB-BD31-4B8C-83A1-F6EECF244321}">
                <p14:modId xmlns:p14="http://schemas.microsoft.com/office/powerpoint/2010/main" val="3125101556"/>
              </p:ext>
            </p:extLst>
          </p:nvPr>
        </p:nvGraphicFramePr>
        <p:xfrm>
          <a:off x="164000" y="1459567"/>
          <a:ext cx="8751400" cy="513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03675" y="4838960"/>
            <a:ext cx="2286000" cy="954107"/>
          </a:xfrm>
          <a:prstGeom prst="rect">
            <a:avLst/>
          </a:prstGeom>
          <a:noFill/>
        </p:spPr>
        <p:txBody>
          <a:bodyPr wrap="square" rtlCol="0">
            <a:spAutoFit/>
          </a:bodyPr>
          <a:lstStyle/>
          <a:p>
            <a:r>
              <a:rPr lang="en-US" sz="1400" dirty="0">
                <a:latin typeface="+mj-lt"/>
              </a:rPr>
              <a:t>Enforcement</a:t>
            </a:r>
          </a:p>
          <a:p>
            <a:r>
              <a:rPr lang="en-US" sz="1400" dirty="0">
                <a:latin typeface="+mj-lt"/>
              </a:rPr>
              <a:t>Licensing</a:t>
            </a:r>
          </a:p>
          <a:p>
            <a:r>
              <a:rPr lang="en-US" sz="1400" dirty="0">
                <a:latin typeface="+mj-lt"/>
              </a:rPr>
              <a:t>Education</a:t>
            </a:r>
          </a:p>
          <a:p>
            <a:r>
              <a:rPr lang="en-US" sz="1400" dirty="0">
                <a:latin typeface="+mj-lt"/>
              </a:rPr>
              <a:t>Grants</a:t>
            </a:r>
          </a:p>
        </p:txBody>
      </p:sp>
      <p:sp>
        <p:nvSpPr>
          <p:cNvPr id="15" name="TextBox 14"/>
          <p:cNvSpPr txBox="1"/>
          <p:nvPr/>
        </p:nvSpPr>
        <p:spPr>
          <a:xfrm>
            <a:off x="3405557" y="4838960"/>
            <a:ext cx="2660717" cy="1169551"/>
          </a:xfrm>
          <a:prstGeom prst="rect">
            <a:avLst/>
          </a:prstGeom>
          <a:noFill/>
        </p:spPr>
        <p:txBody>
          <a:bodyPr wrap="square" rtlCol="0">
            <a:spAutoFit/>
          </a:bodyPr>
          <a:lstStyle/>
          <a:p>
            <a:r>
              <a:rPr lang="en-US" sz="1400" dirty="0">
                <a:latin typeface="+mj-lt"/>
              </a:rPr>
              <a:t>Finance</a:t>
            </a:r>
            <a:endParaRPr lang="en-US" sz="1400" dirty="0">
              <a:solidFill>
                <a:srgbClr val="C00000"/>
              </a:solidFill>
              <a:latin typeface="+mj-lt"/>
            </a:endParaRPr>
          </a:p>
          <a:p>
            <a:r>
              <a:rPr lang="en-US" sz="1400" dirty="0">
                <a:latin typeface="+mj-lt"/>
              </a:rPr>
              <a:t>Human Resources</a:t>
            </a:r>
          </a:p>
          <a:p>
            <a:r>
              <a:rPr lang="en-US" sz="1400" dirty="0">
                <a:latin typeface="+mj-lt"/>
              </a:rPr>
              <a:t>Audit / Inventory Control</a:t>
            </a:r>
          </a:p>
          <a:p>
            <a:r>
              <a:rPr lang="en-US" sz="1400" b="1" dirty="0">
                <a:latin typeface="+mj-lt"/>
              </a:rPr>
              <a:t>Information Technology</a:t>
            </a:r>
          </a:p>
          <a:p>
            <a:r>
              <a:rPr lang="en-US" sz="1400" dirty="0">
                <a:latin typeface="+mj-lt"/>
              </a:rPr>
              <a:t>Legal</a:t>
            </a:r>
          </a:p>
        </p:txBody>
      </p:sp>
      <p:sp>
        <p:nvSpPr>
          <p:cNvPr id="18" name="TextBox 17"/>
          <p:cNvSpPr txBox="1"/>
          <p:nvPr/>
        </p:nvSpPr>
        <p:spPr>
          <a:xfrm>
            <a:off x="6350783" y="4807124"/>
            <a:ext cx="2755914" cy="1169551"/>
          </a:xfrm>
          <a:prstGeom prst="rect">
            <a:avLst/>
          </a:prstGeom>
          <a:noFill/>
        </p:spPr>
        <p:txBody>
          <a:bodyPr wrap="square" rtlCol="0">
            <a:spAutoFit/>
          </a:bodyPr>
          <a:lstStyle/>
          <a:p>
            <a:r>
              <a:rPr lang="en-US" sz="1400" dirty="0">
                <a:latin typeface="+mj-lt"/>
              </a:rPr>
              <a:t>Marketing</a:t>
            </a:r>
            <a:endParaRPr lang="en-US" sz="1400" dirty="0">
              <a:solidFill>
                <a:srgbClr val="C00000"/>
              </a:solidFill>
              <a:latin typeface="+mj-lt"/>
            </a:endParaRPr>
          </a:p>
          <a:p>
            <a:r>
              <a:rPr lang="en-US" sz="1400" dirty="0">
                <a:latin typeface="+mj-lt"/>
              </a:rPr>
              <a:t>Outlet/Store Operations</a:t>
            </a:r>
          </a:p>
          <a:p>
            <a:r>
              <a:rPr lang="en-US" sz="1400" dirty="0">
                <a:latin typeface="+mj-lt"/>
              </a:rPr>
              <a:t>Advertising</a:t>
            </a:r>
          </a:p>
          <a:p>
            <a:r>
              <a:rPr lang="en-US" sz="1400" dirty="0">
                <a:latin typeface="+mj-lt"/>
              </a:rPr>
              <a:t>Warehousing</a:t>
            </a:r>
          </a:p>
          <a:p>
            <a:endParaRPr lang="en-US" sz="1400" dirty="0">
              <a:latin typeface="+mj-lt"/>
            </a:endParaRPr>
          </a:p>
        </p:txBody>
      </p:sp>
    </p:spTree>
    <p:extLst>
      <p:ext uri="{BB962C8B-B14F-4D97-AF65-F5344CB8AC3E}">
        <p14:creationId xmlns:p14="http://schemas.microsoft.com/office/powerpoint/2010/main" val="362550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44C5-0BFB-3419-1BE8-026F0028022A}"/>
              </a:ext>
            </a:extLst>
          </p:cNvPr>
          <p:cNvSpPr>
            <a:spLocks noGrp="1"/>
          </p:cNvSpPr>
          <p:nvPr>
            <p:ph type="title"/>
          </p:nvPr>
        </p:nvSpPr>
        <p:spPr/>
        <p:txBody>
          <a:bodyPr/>
          <a:lstStyle/>
          <a:p>
            <a:r>
              <a:rPr lang="en-US" dirty="0"/>
              <a:t>Control State</a:t>
            </a:r>
          </a:p>
        </p:txBody>
      </p:sp>
      <p:sp>
        <p:nvSpPr>
          <p:cNvPr id="3" name="Content Placeholder 2">
            <a:extLst>
              <a:ext uri="{FF2B5EF4-FFF2-40B4-BE49-F238E27FC236}">
                <a16:creationId xmlns:a16="http://schemas.microsoft.com/office/drawing/2014/main" id="{794C77D1-D17B-CB82-C03B-AD97D8BF87C7}"/>
              </a:ext>
            </a:extLst>
          </p:cNvPr>
          <p:cNvSpPr>
            <a:spLocks noGrp="1"/>
          </p:cNvSpPr>
          <p:nvPr>
            <p:ph idx="1"/>
          </p:nvPr>
        </p:nvSpPr>
        <p:spPr/>
        <p:txBody>
          <a:bodyPr/>
          <a:lstStyle/>
          <a:p>
            <a:pPr>
              <a:lnSpc>
                <a:spcPct val="150000"/>
              </a:lnSpc>
            </a:pPr>
            <a:r>
              <a:rPr lang="en-US" dirty="0"/>
              <a:t>NH is one of 17 Control States</a:t>
            </a:r>
          </a:p>
          <a:p>
            <a:pPr lvl="1">
              <a:lnSpc>
                <a:spcPct val="150000"/>
              </a:lnSpc>
            </a:pPr>
            <a:r>
              <a:rPr lang="en-US" dirty="0">
                <a:solidFill>
                  <a:srgbClr val="000000"/>
                </a:solidFill>
                <a:latin typeface="Calibri" panose="020F0502020204030204" pitchFamily="34" charset="0"/>
                <a:ea typeface="Calibri" panose="020F0502020204030204" pitchFamily="34" charset="0"/>
              </a:rPr>
              <a:t>T</a:t>
            </a:r>
            <a:r>
              <a:rPr lang="en-US" dirty="0">
                <a:solidFill>
                  <a:srgbClr val="000000"/>
                </a:solidFill>
                <a:effectLst/>
                <a:latin typeface="Calibri" panose="020F0502020204030204" pitchFamily="34" charset="0"/>
                <a:ea typeface="Calibri" panose="020F0502020204030204" pitchFamily="34" charset="0"/>
              </a:rPr>
              <a:t>he state directly controls the distribution and regulation of alcoholic beverages.</a:t>
            </a:r>
            <a:endParaRPr lang="en-US" dirty="0"/>
          </a:p>
          <a:p>
            <a:pPr>
              <a:lnSpc>
                <a:spcPct val="150000"/>
              </a:lnSpc>
            </a:pPr>
            <a:r>
              <a:rPr lang="en-US" dirty="0"/>
              <a:t>Beer Tax is collected from the distributor</a:t>
            </a:r>
          </a:p>
          <a:p>
            <a:pPr>
              <a:lnSpc>
                <a:spcPct val="150000"/>
              </a:lnSpc>
            </a:pPr>
            <a:r>
              <a:rPr lang="en-US" dirty="0"/>
              <a:t>NHLC is the wholesaler for Spirits and Wine</a:t>
            </a:r>
          </a:p>
          <a:p>
            <a:pPr>
              <a:lnSpc>
                <a:spcPct val="150000"/>
              </a:lnSpc>
            </a:pPr>
            <a:r>
              <a:rPr lang="en-US" dirty="0"/>
              <a:t>Sale to the Public</a:t>
            </a:r>
          </a:p>
          <a:p>
            <a:pPr lvl="1"/>
            <a:r>
              <a:rPr lang="en-US" dirty="0">
                <a:solidFill>
                  <a:srgbClr val="000000"/>
                </a:solidFill>
                <a:effectLst/>
                <a:latin typeface="Verdana" panose="020B0604030504040204" pitchFamily="34" charset="0"/>
                <a:ea typeface="Verdana" panose="020B0604030504040204" pitchFamily="34" charset="0"/>
              </a:rPr>
              <a:t>Spirits and wine are sold at 65 NHLC operated outlets and 3 agency stores for off-premise consumption.</a:t>
            </a:r>
          </a:p>
          <a:p>
            <a:pPr lvl="1"/>
            <a:endParaRPr lang="en-US" dirty="0">
              <a:solidFill>
                <a:srgbClr val="000000"/>
              </a:solidFill>
              <a:effectLst/>
              <a:latin typeface="Verdana" panose="020B0604030504040204" pitchFamily="34" charset="0"/>
              <a:ea typeface="Verdana" panose="020B0604030504040204" pitchFamily="34" charset="0"/>
            </a:endParaRPr>
          </a:p>
          <a:p>
            <a:pPr lvl="1"/>
            <a:r>
              <a:rPr lang="en-US" dirty="0">
                <a:solidFill>
                  <a:srgbClr val="000000"/>
                </a:solidFill>
                <a:latin typeface="Verdana" panose="020B0604030504040204" pitchFamily="34" charset="0"/>
                <a:ea typeface="Verdana" panose="020B0604030504040204" pitchFamily="34" charset="0"/>
              </a:rPr>
              <a:t>Spirits, wine, and beer are sold at on-premise licensees (Restaurants &amp; Bars) for consumption on site.</a:t>
            </a:r>
          </a:p>
          <a:p>
            <a:pPr lvl="1"/>
            <a:endParaRPr lang="en-US" dirty="0">
              <a:solidFill>
                <a:srgbClr val="000000"/>
              </a:solidFill>
              <a:latin typeface="Verdana" panose="020B0604030504040204" pitchFamily="34" charset="0"/>
              <a:ea typeface="Verdana" panose="020B0604030504040204" pitchFamily="34" charset="0"/>
            </a:endParaRPr>
          </a:p>
          <a:p>
            <a:pPr lvl="1"/>
            <a:r>
              <a:rPr lang="en-US" dirty="0">
                <a:solidFill>
                  <a:srgbClr val="000000"/>
                </a:solidFill>
                <a:latin typeface="Verdana" panose="020B0604030504040204" pitchFamily="34" charset="0"/>
                <a:ea typeface="Verdana" panose="020B0604030504040204" pitchFamily="34" charset="0"/>
              </a:rPr>
              <a:t>Wine and beer are sold at off-premise licensees (Grocery and convenience stores) for off-premise consumption.</a:t>
            </a:r>
          </a:p>
        </p:txBody>
      </p:sp>
      <p:sp>
        <p:nvSpPr>
          <p:cNvPr id="5" name="Slide Number Placeholder 4">
            <a:extLst>
              <a:ext uri="{FF2B5EF4-FFF2-40B4-BE49-F238E27FC236}">
                <a16:creationId xmlns:a16="http://schemas.microsoft.com/office/drawing/2014/main" id="{81FC0FFB-01B6-4DA6-4D66-E008968E7A87}"/>
              </a:ext>
            </a:extLst>
          </p:cNvPr>
          <p:cNvSpPr>
            <a:spLocks noGrp="1"/>
          </p:cNvSpPr>
          <p:nvPr>
            <p:ph type="sldNum" sz="quarter" idx="11"/>
          </p:nvPr>
        </p:nvSpPr>
        <p:spPr/>
        <p:txBody>
          <a:bodyPr/>
          <a:lstStyle/>
          <a:p>
            <a:pPr>
              <a:defRPr/>
            </a:pPr>
            <a:fld id="{A1505284-021E-4B4E-823A-B57DB0B6E7E3}" type="slidenum">
              <a:rPr lang="en-US" altLang="en-US" smtClean="0"/>
              <a:pPr>
                <a:defRPr/>
              </a:pPr>
              <a:t>6</a:t>
            </a:fld>
            <a:endParaRPr lang="en-US" altLang="en-US" dirty="0"/>
          </a:p>
        </p:txBody>
      </p:sp>
    </p:spTree>
    <p:extLst>
      <p:ext uri="{BB962C8B-B14F-4D97-AF65-F5344CB8AC3E}">
        <p14:creationId xmlns:p14="http://schemas.microsoft.com/office/powerpoint/2010/main" val="235932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BC2-8A6A-0F72-11A3-8650155D9E92}"/>
              </a:ext>
            </a:extLst>
          </p:cNvPr>
          <p:cNvSpPr>
            <a:spLocks noGrp="1"/>
          </p:cNvSpPr>
          <p:nvPr>
            <p:ph type="title"/>
          </p:nvPr>
        </p:nvSpPr>
        <p:spPr/>
        <p:txBody>
          <a:bodyPr/>
          <a:lstStyle/>
          <a:p>
            <a:r>
              <a:rPr lang="en-US" dirty="0"/>
              <a:t>Business Partners</a:t>
            </a:r>
          </a:p>
        </p:txBody>
      </p:sp>
      <p:sp>
        <p:nvSpPr>
          <p:cNvPr id="3" name="Content Placeholder 2">
            <a:extLst>
              <a:ext uri="{FF2B5EF4-FFF2-40B4-BE49-F238E27FC236}">
                <a16:creationId xmlns:a16="http://schemas.microsoft.com/office/drawing/2014/main" id="{325D7FEF-E4C6-4FC4-563F-D08FCC5A7A3E}"/>
              </a:ext>
            </a:extLst>
          </p:cNvPr>
          <p:cNvSpPr>
            <a:spLocks noGrp="1"/>
          </p:cNvSpPr>
          <p:nvPr>
            <p:ph idx="1"/>
          </p:nvPr>
        </p:nvSpPr>
        <p:spPr/>
        <p:txBody>
          <a:bodyPr/>
          <a:lstStyle/>
          <a:p>
            <a:pPr>
              <a:lnSpc>
                <a:spcPct val="150000"/>
              </a:lnSpc>
            </a:pPr>
            <a:r>
              <a:rPr lang="en-US" dirty="0"/>
              <a:t>Manufacturers</a:t>
            </a:r>
          </a:p>
          <a:p>
            <a:pPr>
              <a:lnSpc>
                <a:spcPct val="150000"/>
              </a:lnSpc>
            </a:pPr>
            <a:r>
              <a:rPr lang="en-US" dirty="0"/>
              <a:t>Brokers</a:t>
            </a:r>
          </a:p>
          <a:p>
            <a:pPr>
              <a:lnSpc>
                <a:spcPct val="150000"/>
              </a:lnSpc>
            </a:pPr>
            <a:r>
              <a:rPr lang="en-US" dirty="0"/>
              <a:t>On-Premise Licensees (Restaurants &amp; Taverns)</a:t>
            </a:r>
          </a:p>
          <a:p>
            <a:pPr>
              <a:lnSpc>
                <a:spcPct val="150000"/>
              </a:lnSpc>
            </a:pPr>
            <a:r>
              <a:rPr lang="en-US" dirty="0"/>
              <a:t>Off-Premise Licensees (Grocery Stores &amp; Convenience Stores – Beer &amp; Wine)</a:t>
            </a:r>
          </a:p>
          <a:p>
            <a:pPr>
              <a:lnSpc>
                <a:spcPct val="150000"/>
              </a:lnSpc>
            </a:pPr>
            <a:r>
              <a:rPr lang="en-US" dirty="0"/>
              <a:t>3 Agency Stores</a:t>
            </a:r>
          </a:p>
          <a:p>
            <a:pPr>
              <a:lnSpc>
                <a:spcPct val="150000"/>
              </a:lnSpc>
            </a:pPr>
            <a:r>
              <a:rPr lang="en-US" dirty="0"/>
              <a:t>Logistics – DHL</a:t>
            </a:r>
          </a:p>
          <a:p>
            <a:endParaRPr lang="en-US" dirty="0"/>
          </a:p>
        </p:txBody>
      </p:sp>
      <p:sp>
        <p:nvSpPr>
          <p:cNvPr id="5" name="Slide Number Placeholder 4">
            <a:extLst>
              <a:ext uri="{FF2B5EF4-FFF2-40B4-BE49-F238E27FC236}">
                <a16:creationId xmlns:a16="http://schemas.microsoft.com/office/drawing/2014/main" id="{2B356AB3-DEDE-2A1A-C46F-7CDF8601E446}"/>
              </a:ext>
            </a:extLst>
          </p:cNvPr>
          <p:cNvSpPr>
            <a:spLocks noGrp="1"/>
          </p:cNvSpPr>
          <p:nvPr>
            <p:ph type="sldNum" sz="quarter" idx="11"/>
          </p:nvPr>
        </p:nvSpPr>
        <p:spPr/>
        <p:txBody>
          <a:bodyPr/>
          <a:lstStyle/>
          <a:p>
            <a:pPr>
              <a:defRPr/>
            </a:pPr>
            <a:fld id="{A1505284-021E-4B4E-823A-B57DB0B6E7E3}" type="slidenum">
              <a:rPr lang="en-US" altLang="en-US" smtClean="0"/>
              <a:pPr>
                <a:defRPr/>
              </a:pPr>
              <a:t>7</a:t>
            </a:fld>
            <a:endParaRPr lang="en-US" altLang="en-US" dirty="0"/>
          </a:p>
        </p:txBody>
      </p:sp>
    </p:spTree>
    <p:extLst>
      <p:ext uri="{BB962C8B-B14F-4D97-AF65-F5344CB8AC3E}">
        <p14:creationId xmlns:p14="http://schemas.microsoft.com/office/powerpoint/2010/main" val="203695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8B85A9A-A313-4D0E-BB67-1480B041E5C7}" type="slidenum">
              <a:rPr lang="en-US" smtClean="0"/>
              <a:pPr>
                <a:defRPr/>
              </a:pPr>
              <a:t>8</a:t>
            </a:fld>
            <a:endParaRPr lang="en-US" dirty="0"/>
          </a:p>
        </p:txBody>
      </p:sp>
      <p:sp>
        <p:nvSpPr>
          <p:cNvPr id="9" name="Rectangle 3"/>
          <p:cNvSpPr txBox="1">
            <a:spLocks noChangeArrowheads="1"/>
          </p:cNvSpPr>
          <p:nvPr/>
        </p:nvSpPr>
        <p:spPr bwMode="auto">
          <a:xfrm>
            <a:off x="800100" y="159015"/>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tx2"/>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2pPr>
            <a:lvl3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3pPr>
            <a:lvl4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4pPr>
            <a:lvl5pPr algn="ctr" rtl="0" eaLnBrk="1" fontAlgn="base" hangingPunct="1">
              <a:spcBef>
                <a:spcPct val="0"/>
              </a:spcBef>
              <a:spcAft>
                <a:spcPct val="0"/>
              </a:spcAft>
              <a:defRPr sz="2400" b="1">
                <a:solidFill>
                  <a:schemeClr val="tx2"/>
                </a:solidFill>
                <a:latin typeface="Verdan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2400" b="1">
                <a:solidFill>
                  <a:schemeClr val="tx2"/>
                </a:solidFill>
                <a:latin typeface="Verdana" pitchFamily="-106" charset="0"/>
              </a:defRPr>
            </a:lvl6pPr>
            <a:lvl7pPr marL="914400" algn="ctr" rtl="0" eaLnBrk="1" fontAlgn="base" hangingPunct="1">
              <a:spcBef>
                <a:spcPct val="0"/>
              </a:spcBef>
              <a:spcAft>
                <a:spcPct val="0"/>
              </a:spcAft>
              <a:defRPr sz="2400" b="1">
                <a:solidFill>
                  <a:schemeClr val="tx2"/>
                </a:solidFill>
                <a:latin typeface="Verdana" pitchFamily="-106" charset="0"/>
              </a:defRPr>
            </a:lvl7pPr>
            <a:lvl8pPr marL="1371600" algn="ctr" rtl="0" eaLnBrk="1" fontAlgn="base" hangingPunct="1">
              <a:spcBef>
                <a:spcPct val="0"/>
              </a:spcBef>
              <a:spcAft>
                <a:spcPct val="0"/>
              </a:spcAft>
              <a:defRPr sz="2400" b="1">
                <a:solidFill>
                  <a:schemeClr val="tx2"/>
                </a:solidFill>
                <a:latin typeface="Verdana" pitchFamily="-106" charset="0"/>
              </a:defRPr>
            </a:lvl8pPr>
            <a:lvl9pPr marL="1828800" algn="ctr" rtl="0" eaLnBrk="1" fontAlgn="base" hangingPunct="1">
              <a:spcBef>
                <a:spcPct val="0"/>
              </a:spcBef>
              <a:spcAft>
                <a:spcPct val="0"/>
              </a:spcAft>
              <a:defRPr sz="2400" b="1">
                <a:solidFill>
                  <a:schemeClr val="tx2"/>
                </a:solidFill>
                <a:latin typeface="Verdana" pitchFamily="-106" charset="0"/>
              </a:defRPr>
            </a:lvl9pPr>
          </a:lstStyle>
          <a:p>
            <a:r>
              <a:rPr lang="en-US" altLang="en-US" sz="2000" kern="0" dirty="0"/>
              <a:t>Outlet Locations</a:t>
            </a:r>
          </a:p>
          <a:p>
            <a:r>
              <a:rPr lang="en-US" altLang="en-US" sz="2000" kern="0" dirty="0"/>
              <a:t>65 Retail Outlet Locations</a:t>
            </a:r>
          </a:p>
        </p:txBody>
      </p:sp>
      <p:graphicFrame>
        <p:nvGraphicFramePr>
          <p:cNvPr id="8" name="Chart 7">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2131795580"/>
              </p:ext>
            </p:extLst>
          </p:nvPr>
        </p:nvGraphicFramePr>
        <p:xfrm>
          <a:off x="2589682" y="4833398"/>
          <a:ext cx="2247900" cy="162096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3">
            <a:extLst>
              <a:ext uri="{FF2B5EF4-FFF2-40B4-BE49-F238E27FC236}">
                <a16:creationId xmlns:a16="http://schemas.microsoft.com/office/drawing/2014/main" id="{105012B0-07AD-6529-0A4F-694F5893BFD2}"/>
              </a:ext>
            </a:extLst>
          </p:cNvPr>
          <p:cNvSpPr>
            <a:spLocks noGrp="1" noChangeArrowheads="1"/>
          </p:cNvSpPr>
          <p:nvPr>
            <p:ph type="title"/>
          </p:nvPr>
        </p:nvSpPr>
        <p:spPr>
          <a:xfrm>
            <a:off x="2857567" y="959155"/>
            <a:ext cx="3406139" cy="533400"/>
          </a:xfrm>
        </p:spPr>
        <p:txBody>
          <a:bodyPr/>
          <a:lstStyle/>
          <a:p>
            <a:endParaRPr lang="en-US" altLang="en-US" sz="1200" dirty="0"/>
          </a:p>
        </p:txBody>
      </p:sp>
      <p:sp>
        <p:nvSpPr>
          <p:cNvPr id="12" name="Rectangle 2">
            <a:extLst>
              <a:ext uri="{FF2B5EF4-FFF2-40B4-BE49-F238E27FC236}">
                <a16:creationId xmlns:a16="http://schemas.microsoft.com/office/drawing/2014/main" id="{CD8464D8-CA3C-0550-B448-7F836C3C4EF8}"/>
              </a:ext>
            </a:extLst>
          </p:cNvPr>
          <p:cNvSpPr>
            <a:spLocks noChangeArrowheads="1"/>
          </p:cNvSpPr>
          <p:nvPr/>
        </p:nvSpPr>
        <p:spPr bwMode="auto">
          <a:xfrm>
            <a:off x="682625" y="6244578"/>
            <a:ext cx="8237578" cy="37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4" tIns="45578" rIns="91154" bIns="45578"/>
          <a:lstStyle>
            <a:lvl1pPr marL="427038" indent="-427038" defTabSz="1135063">
              <a:defRPr sz="3200">
                <a:solidFill>
                  <a:schemeClr val="tx1"/>
                </a:solidFill>
                <a:latin typeface="Times New Roman" pitchFamily="18" charset="0"/>
              </a:defRPr>
            </a:lvl1pPr>
            <a:lvl2pPr marL="742950" indent="-285750" defTabSz="1135063">
              <a:defRPr sz="3200">
                <a:solidFill>
                  <a:schemeClr val="tx1"/>
                </a:solidFill>
                <a:latin typeface="Times New Roman" pitchFamily="18" charset="0"/>
              </a:defRPr>
            </a:lvl2pPr>
            <a:lvl3pPr marL="1143000" indent="-228600" defTabSz="1135063">
              <a:defRPr sz="3200">
                <a:solidFill>
                  <a:schemeClr val="tx1"/>
                </a:solidFill>
                <a:latin typeface="Times New Roman" pitchFamily="18" charset="0"/>
              </a:defRPr>
            </a:lvl3pPr>
            <a:lvl4pPr marL="1600200" indent="-228600" defTabSz="1135063">
              <a:defRPr sz="3200">
                <a:solidFill>
                  <a:schemeClr val="tx1"/>
                </a:solidFill>
                <a:latin typeface="Times New Roman" pitchFamily="18" charset="0"/>
              </a:defRPr>
            </a:lvl4pPr>
            <a:lvl5pPr marL="2057400" indent="-228600" defTabSz="1135063">
              <a:defRPr sz="3200">
                <a:solidFill>
                  <a:schemeClr val="tx1"/>
                </a:solidFill>
                <a:latin typeface="Times New Roman" pitchFamily="18" charset="0"/>
              </a:defRPr>
            </a:lvl5pPr>
            <a:lvl6pPr marL="2514600" indent="-228600" algn="ctr" defTabSz="1135063" eaLnBrk="0" fontAlgn="base" hangingPunct="0">
              <a:spcBef>
                <a:spcPct val="20000"/>
              </a:spcBef>
              <a:spcAft>
                <a:spcPct val="0"/>
              </a:spcAft>
              <a:defRPr sz="3200">
                <a:solidFill>
                  <a:schemeClr val="tx1"/>
                </a:solidFill>
                <a:latin typeface="Times New Roman" pitchFamily="18" charset="0"/>
              </a:defRPr>
            </a:lvl6pPr>
            <a:lvl7pPr marL="2971800" indent="-228600" algn="ctr" defTabSz="1135063" eaLnBrk="0" fontAlgn="base" hangingPunct="0">
              <a:spcBef>
                <a:spcPct val="20000"/>
              </a:spcBef>
              <a:spcAft>
                <a:spcPct val="0"/>
              </a:spcAft>
              <a:defRPr sz="3200">
                <a:solidFill>
                  <a:schemeClr val="tx1"/>
                </a:solidFill>
                <a:latin typeface="Times New Roman" pitchFamily="18" charset="0"/>
              </a:defRPr>
            </a:lvl7pPr>
            <a:lvl8pPr marL="3429000" indent="-228600" algn="ctr" defTabSz="1135063" eaLnBrk="0" fontAlgn="base" hangingPunct="0">
              <a:spcBef>
                <a:spcPct val="20000"/>
              </a:spcBef>
              <a:spcAft>
                <a:spcPct val="0"/>
              </a:spcAft>
              <a:defRPr sz="3200">
                <a:solidFill>
                  <a:schemeClr val="tx1"/>
                </a:solidFill>
                <a:latin typeface="Times New Roman" pitchFamily="18" charset="0"/>
              </a:defRPr>
            </a:lvl8pPr>
            <a:lvl9pPr marL="3886200" indent="-228600" algn="ctr" defTabSz="1135063" eaLnBrk="0" fontAlgn="base" hangingPunct="0">
              <a:spcBef>
                <a:spcPct val="20000"/>
              </a:spcBef>
              <a:spcAft>
                <a:spcPct val="0"/>
              </a:spcAft>
              <a:defRPr sz="3200">
                <a:solidFill>
                  <a:schemeClr val="tx1"/>
                </a:solidFill>
                <a:latin typeface="Times New Roman" pitchFamily="18" charset="0"/>
              </a:defRPr>
            </a:lvl9pPr>
          </a:lstStyle>
          <a:p>
            <a:endParaRPr lang="en-US" altLang="en-US" sz="1000" i="1" dirty="0">
              <a:latin typeface="+mj-lt"/>
            </a:endParaRPr>
          </a:p>
        </p:txBody>
      </p:sp>
      <p:pic>
        <p:nvPicPr>
          <p:cNvPr id="3" name="Picture 2">
            <a:extLst>
              <a:ext uri="{FF2B5EF4-FFF2-40B4-BE49-F238E27FC236}">
                <a16:creationId xmlns:a16="http://schemas.microsoft.com/office/drawing/2014/main" id="{55DD955E-BEE6-52DB-3C24-26C89ACA4EB8}"/>
              </a:ext>
            </a:extLst>
          </p:cNvPr>
          <p:cNvPicPr>
            <a:picLocks noChangeAspect="1"/>
          </p:cNvPicPr>
          <p:nvPr/>
        </p:nvPicPr>
        <p:blipFill>
          <a:blip r:embed="rId4"/>
          <a:stretch>
            <a:fillRect/>
          </a:stretch>
        </p:blipFill>
        <p:spPr>
          <a:xfrm>
            <a:off x="3081337" y="959155"/>
            <a:ext cx="3291906" cy="5537239"/>
          </a:xfrm>
          <a:prstGeom prst="rect">
            <a:avLst/>
          </a:prstGeom>
        </p:spPr>
      </p:pic>
    </p:spTree>
    <p:extLst>
      <p:ext uri="{BB962C8B-B14F-4D97-AF65-F5344CB8AC3E}">
        <p14:creationId xmlns:p14="http://schemas.microsoft.com/office/powerpoint/2010/main" val="264667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Net Profit History</a:t>
            </a:r>
          </a:p>
        </p:txBody>
      </p:sp>
      <p:sp>
        <p:nvSpPr>
          <p:cNvPr id="5" name="Slide Number Placeholder 4"/>
          <p:cNvSpPr>
            <a:spLocks noGrp="1"/>
          </p:cNvSpPr>
          <p:nvPr>
            <p:ph type="sldNum" sz="quarter" idx="11"/>
          </p:nvPr>
        </p:nvSpPr>
        <p:spPr/>
        <p:txBody>
          <a:bodyPr/>
          <a:lstStyle/>
          <a:p>
            <a:pPr>
              <a:defRPr/>
            </a:pPr>
            <a:fld id="{5814ACA4-4CB3-4AB3-BF19-33906817264F}" type="slidenum">
              <a:rPr lang="en-US" altLang="en-US" smtClean="0"/>
              <a:t>9</a:t>
            </a:fld>
            <a:endParaRPr lang="en-US" altLang="en-US" dirty="0"/>
          </a:p>
        </p:txBody>
      </p:sp>
      <p:graphicFrame>
        <p:nvGraphicFramePr>
          <p:cNvPr id="6" name="Table 5"/>
          <p:cNvGraphicFramePr>
            <a:graphicFrameLocks noGrp="1"/>
          </p:cNvGraphicFramePr>
          <p:nvPr/>
        </p:nvGraphicFramePr>
        <p:xfrm>
          <a:off x="3244849" y="5463836"/>
          <a:ext cx="2730500" cy="793750"/>
        </p:xfrm>
        <a:graphic>
          <a:graphicData uri="http://schemas.openxmlformats.org/drawingml/2006/table">
            <a:tbl>
              <a:tblPr/>
              <a:tblGrid>
                <a:gridCol w="1054100">
                  <a:extLst>
                    <a:ext uri="{9D8B030D-6E8A-4147-A177-3AD203B41FA5}">
                      <a16:colId xmlns:a16="http://schemas.microsoft.com/office/drawing/2014/main" val="3525545265"/>
                    </a:ext>
                  </a:extLst>
                </a:gridCol>
                <a:gridCol w="1054100">
                  <a:extLst>
                    <a:ext uri="{9D8B030D-6E8A-4147-A177-3AD203B41FA5}">
                      <a16:colId xmlns:a16="http://schemas.microsoft.com/office/drawing/2014/main" val="3025159433"/>
                    </a:ext>
                  </a:extLst>
                </a:gridCol>
                <a:gridCol w="622300">
                  <a:extLst>
                    <a:ext uri="{9D8B030D-6E8A-4147-A177-3AD203B41FA5}">
                      <a16:colId xmlns:a16="http://schemas.microsoft.com/office/drawing/2014/main" val="2885850656"/>
                    </a:ext>
                  </a:extLst>
                </a:gridCol>
              </a:tblGrid>
              <a:tr h="158750">
                <a:tc>
                  <a:txBody>
                    <a:bodyPr/>
                    <a:lstStyle/>
                    <a:p>
                      <a:pPr algn="l" fontAlgn="b"/>
                      <a:r>
                        <a:rPr lang="en-US" sz="1000" b="0"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8184707"/>
                  </a:ext>
                </a:extLst>
              </a:tr>
              <a:tr h="234950">
                <a:tc gridSpan="3">
                  <a:txBody>
                    <a:bodyPr/>
                    <a:lstStyle/>
                    <a:p>
                      <a:pPr algn="ctr" fontAlgn="b"/>
                      <a:r>
                        <a:rPr lang="en-US" sz="1400" b="1" i="0" u="none" strike="noStrike" dirty="0">
                          <a:solidFill>
                            <a:srgbClr val="000000"/>
                          </a:solidFill>
                          <a:effectLst/>
                          <a:latin typeface="Calibri" panose="020F0502020204030204" pitchFamily="34" charset="0"/>
                        </a:rPr>
                        <a:t>Total Net Profit 1935 to 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8687717"/>
                  </a:ext>
                </a:extLst>
              </a:tr>
              <a:tr h="234950">
                <a:tc gridSpan="3">
                  <a:txBody>
                    <a:bodyPr/>
                    <a:lstStyle/>
                    <a:p>
                      <a:pPr algn="ctr" fontAlgn="b"/>
                      <a:r>
                        <a:rPr lang="en-US" sz="1400" b="1" i="0" u="none" strike="noStrike" dirty="0">
                          <a:solidFill>
                            <a:srgbClr val="000000"/>
                          </a:solidFill>
                          <a:effectLst/>
                          <a:latin typeface="Calibri" panose="020F0502020204030204" pitchFamily="34" charset="0"/>
                        </a:rPr>
                        <a:t>$4,520,865,050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8155253"/>
                  </a:ext>
                </a:extLst>
              </a:tr>
              <a:tr h="165100">
                <a:tc>
                  <a:txBody>
                    <a:bodyPr/>
                    <a:lstStyle/>
                    <a:p>
                      <a:pPr algn="l" fontAlgn="b"/>
                      <a:r>
                        <a:rPr lang="en-US" sz="1000" b="0"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49168"/>
                  </a:ext>
                </a:extLst>
              </a:tr>
            </a:tbl>
          </a:graphicData>
        </a:graphic>
      </p:graphicFrame>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nvGraphicFramePr>
        <p:xfrm>
          <a:off x="779278" y="1219200"/>
          <a:ext cx="7661643" cy="40252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02C51AC-074B-FD91-265D-683419F9FE87}"/>
              </a:ext>
            </a:extLst>
          </p:cNvPr>
          <p:cNvSpPr txBox="1"/>
          <p:nvPr/>
        </p:nvSpPr>
        <p:spPr>
          <a:xfrm>
            <a:off x="7315200" y="6257586"/>
            <a:ext cx="1295400" cy="28618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*FY23 unaudited</a:t>
            </a:r>
          </a:p>
        </p:txBody>
      </p:sp>
    </p:spTree>
    <p:extLst>
      <p:ext uri="{BB962C8B-B14F-4D97-AF65-F5344CB8AC3E}">
        <p14:creationId xmlns:p14="http://schemas.microsoft.com/office/powerpoint/2010/main" val="4161868719"/>
      </p:ext>
    </p:extLst>
  </p:cSld>
  <p:clrMapOvr>
    <a:masterClrMapping/>
  </p:clrMapOvr>
</p:sld>
</file>

<file path=ppt/theme/theme1.xml><?xml version="1.0" encoding="utf-8"?>
<a:theme xmlns:a="http://schemas.openxmlformats.org/drawingml/2006/main" name="Presentation Template">
  <a:themeElements>
    <a:clrScheme name="New Hampshire State Police Template - L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Hampshire State Police Template - L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w Hampshire State Police Template - L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Hampshire State Police Template - L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Hampshire State Police Template - L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Hampshire State Police Template - L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Hampshire State Police Template - 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Hampshire State Police Template - 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Hampshire State Police Template - 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E77394BED0741A1A2240C2D477B8D" ma:contentTypeVersion="3" ma:contentTypeDescription="Create a new document." ma:contentTypeScope="" ma:versionID="545693f57a2f44876358446f3bec8de4">
  <xsd:schema xmlns:xsd="http://www.w3.org/2001/XMLSchema" xmlns:xs="http://www.w3.org/2001/XMLSchema" xmlns:p="http://schemas.microsoft.com/office/2006/metadata/properties" xmlns:ns2="6b2cf6e1-4290-4fa6-9748-38d2011cec9b" targetNamespace="http://schemas.microsoft.com/office/2006/metadata/properties" ma:root="true" ma:fieldsID="d3e0ef716520388bffe42ce8c1286555" ns2:_="">
    <xsd:import namespace="6b2cf6e1-4290-4fa6-9748-38d2011cec9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f6e1-4290-4fa6-9748-38d2011cec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80DBAD-D0C3-40F4-AA2D-0E5133032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f6e1-4290-4fa6-9748-38d2011ce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3F800B-30F8-4984-B9B5-92F728B60DD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4CE6D54-91EA-4D99-8F3B-A72E4C3378D9}">
  <ds:schemaRefs>
    <ds:schemaRef ds:uri="http://schemas.microsoft.com/sharepoint/v3/contenttype/forms"/>
  </ds:schemaRefs>
</ds:datastoreItem>
</file>

<file path=docMetadata/LabelInfo.xml><?xml version="1.0" encoding="utf-8"?>
<clbl:labelList xmlns:clbl="http://schemas.microsoft.com/office/2020/mipLabelMetadata">
  <clbl:label id="{992deae9-1c4c-42c8-a310-5088af55ba74}" enabled="0" method="" siteId="{992deae9-1c4c-42c8-a310-5088af55ba74}" removed="1"/>
</clbl:labelList>
</file>

<file path=docProps/app.xml><?xml version="1.0" encoding="utf-8"?>
<Properties xmlns="http://schemas.openxmlformats.org/officeDocument/2006/extended-properties" xmlns:vt="http://schemas.openxmlformats.org/officeDocument/2006/docPropsVTypes">
  <Template>Presentation Template</Template>
  <TotalTime>21661</TotalTime>
  <Words>1505</Words>
  <Application>Microsoft Office PowerPoint</Application>
  <PresentationFormat>On-screen Show (4:3)</PresentationFormat>
  <Paragraphs>343</Paragraphs>
  <Slides>39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Times New Roman</vt:lpstr>
      <vt:lpstr>Verdana</vt:lpstr>
      <vt:lpstr>Presentation Template</vt:lpstr>
      <vt:lpstr>PowerPoint Presentation</vt:lpstr>
      <vt:lpstr>Agenda</vt:lpstr>
      <vt:lpstr>NHLC Team</vt:lpstr>
      <vt:lpstr>PowerPoint Presentation</vt:lpstr>
      <vt:lpstr>Organizational Structure</vt:lpstr>
      <vt:lpstr>Control State</vt:lpstr>
      <vt:lpstr>Business Partners</vt:lpstr>
      <vt:lpstr>PowerPoint Presentation</vt:lpstr>
      <vt:lpstr>Alcohol Net Profit History</vt:lpstr>
      <vt:lpstr>PowerPoint Presentation</vt:lpstr>
      <vt:lpstr>System Partners</vt:lpstr>
      <vt:lpstr>NextGen System Environment</vt:lpstr>
      <vt:lpstr>Retail Locations IT Environment</vt:lpstr>
      <vt:lpstr>PowerPoint Presentation</vt:lpstr>
      <vt:lpstr>PowerPoint Presentation</vt:lpstr>
      <vt:lpstr>PowerPoint Presentation</vt:lpstr>
      <vt:lpstr>Retail Location IT Environment</vt:lpstr>
      <vt:lpstr>Retail Location IT Environment</vt:lpstr>
      <vt:lpstr>PowerPoint Presentation</vt:lpstr>
      <vt:lpstr>PowerPoint Presentation</vt:lpstr>
      <vt:lpstr>PowerPoint Presentation</vt:lpstr>
      <vt:lpstr>Retail Location IT Environment</vt:lpstr>
      <vt:lpstr>PowerPoint Presentation</vt:lpstr>
      <vt:lpstr>2024 Help Desk Tickets</vt:lpstr>
      <vt:lpstr>PowerPoint Presentation</vt:lpstr>
      <vt:lpstr>Collaboration </vt:lpstr>
      <vt:lpstr>Communication</vt:lpstr>
      <vt:lpstr>Priorities </vt:lpstr>
      <vt:lpstr>Repair &amp; Replacement</vt:lpstr>
      <vt:lpstr>Troubleshooting</vt:lpstr>
      <vt:lpstr>Support Model</vt:lpstr>
      <vt:lpstr>Lane PC OS Image Management &amp; Monthly Windows Patching</vt:lpstr>
      <vt:lpstr>PowerPoint Presentation</vt:lpstr>
      <vt:lpstr>Procedural Items</vt:lpstr>
      <vt:lpstr>Procedural Items</vt:lpstr>
      <vt:lpstr>Procedural Items</vt:lpstr>
      <vt:lpstr>PowerPoint Presentation</vt:lpstr>
      <vt:lpstr>Questions?</vt:lpstr>
      <vt:lpstr>Conclusion </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 Vara</dc:creator>
  <cp:lastModifiedBy>BaileyJr, Richard</cp:lastModifiedBy>
  <cp:revision>456</cp:revision>
  <cp:lastPrinted>2023-09-18T12:40:39Z</cp:lastPrinted>
  <dcterms:created xsi:type="dcterms:W3CDTF">2018-11-13T14:43:10Z</dcterms:created>
  <dcterms:modified xsi:type="dcterms:W3CDTF">2025-07-10T15:37:22Z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0x010100A9CE77394BED0741A1A2240C2D477B8D</vt:lpwstr>
  </property>
</Properties>
</file>